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m4v" ContentType="video/unknown"/>
  <Default Extension="mp4" ContentType="video/unknown"/>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92" r:id="rId2"/>
    <p:sldId id="296" r:id="rId3"/>
    <p:sldId id="297" r:id="rId4"/>
    <p:sldId id="305" r:id="rId5"/>
    <p:sldId id="306" r:id="rId6"/>
    <p:sldId id="307" r:id="rId7"/>
    <p:sldId id="308" r:id="rId8"/>
    <p:sldId id="311" r:id="rId9"/>
    <p:sldId id="283" r:id="rId10"/>
    <p:sldId id="313" r:id="rId11"/>
    <p:sldId id="314" r:id="rId12"/>
    <p:sldId id="316" r:id="rId13"/>
    <p:sldId id="317" r:id="rId14"/>
    <p:sldId id="353" r:id="rId15"/>
    <p:sldId id="351" r:id="rId16"/>
    <p:sldId id="339" r:id="rId17"/>
    <p:sldId id="352" r:id="rId18"/>
    <p:sldId id="340" r:id="rId19"/>
    <p:sldId id="341" r:id="rId20"/>
    <p:sldId id="343" r:id="rId21"/>
    <p:sldId id="342" r:id="rId22"/>
    <p:sldId id="344" r:id="rId23"/>
    <p:sldId id="354" r:id="rId24"/>
    <p:sldId id="355" r:id="rId25"/>
    <p:sldId id="345" r:id="rId26"/>
    <p:sldId id="346" r:id="rId27"/>
    <p:sldId id="347" r:id="rId28"/>
    <p:sldId id="356" r:id="rId29"/>
    <p:sldId id="348" r:id="rId30"/>
    <p:sldId id="349" r:id="rId31"/>
    <p:sldId id="272" r:id="rId32"/>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DFED"/>
    <a:srgbClr val="374673"/>
    <a:srgbClr val="C4D2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7" autoAdjust="0"/>
    <p:restoredTop sz="68192" autoAdjust="0"/>
  </p:normalViewPr>
  <p:slideViewPr>
    <p:cSldViewPr>
      <p:cViewPr>
        <p:scale>
          <a:sx n="87" d="100"/>
          <a:sy n="87" d="100"/>
        </p:scale>
        <p:origin x="-230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4FDC88-F72B-42AB-BD8C-6488837940B6}" type="doc">
      <dgm:prSet loTypeId="urn:microsoft.com/office/officeart/2005/8/layout/process1" loCatId="process" qsTypeId="urn:microsoft.com/office/officeart/2005/8/quickstyle/simple1" qsCatId="simple" csTypeId="urn:microsoft.com/office/officeart/2005/8/colors/accent1_2" csCatId="accent1" phldr="1"/>
      <dgm:spPr/>
    </dgm:pt>
    <dgm:pt modelId="{177B8A96-C07A-4ABD-AC79-BC65BB2B13EE}">
      <dgm:prSet phldrT="[Text]"/>
      <dgm:spPr/>
      <dgm:t>
        <a:bodyPr/>
        <a:lstStyle/>
        <a:p>
          <a:r>
            <a:rPr lang="en-US" dirty="0" smtClean="0"/>
            <a:t>1922</a:t>
          </a:r>
        </a:p>
        <a:p>
          <a:r>
            <a:rPr lang="en-US" dirty="0" smtClean="0"/>
            <a:t>Drinker</a:t>
          </a:r>
          <a:endParaRPr lang="en-US" dirty="0"/>
        </a:p>
      </dgm:t>
    </dgm:pt>
    <dgm:pt modelId="{C9187D67-568F-4C0B-9C59-1907637B42F7}" type="parTrans" cxnId="{5B9AECCE-83DE-46C6-8109-F7E81069A16D}">
      <dgm:prSet/>
      <dgm:spPr/>
      <dgm:t>
        <a:bodyPr/>
        <a:lstStyle/>
        <a:p>
          <a:endParaRPr lang="en-US"/>
        </a:p>
      </dgm:t>
    </dgm:pt>
    <dgm:pt modelId="{58C55E4F-6981-43CF-A559-3BE702715EF5}" type="sibTrans" cxnId="{5B9AECCE-83DE-46C6-8109-F7E81069A16D}">
      <dgm:prSet/>
      <dgm:spPr/>
      <dgm:t>
        <a:bodyPr/>
        <a:lstStyle/>
        <a:p>
          <a:endParaRPr lang="en-US"/>
        </a:p>
      </dgm:t>
    </dgm:pt>
    <dgm:pt modelId="{8E3428D0-C6BC-422C-A1BB-7BF468F6B165}">
      <dgm:prSet phldrT="[Text]"/>
      <dgm:spPr/>
      <dgm:t>
        <a:bodyPr/>
        <a:lstStyle/>
        <a:p>
          <a:r>
            <a:rPr lang="en-US" dirty="0" smtClean="0"/>
            <a:t>1942</a:t>
          </a:r>
        </a:p>
        <a:p>
          <a:r>
            <a:rPr lang="en-US" dirty="0" smtClean="0"/>
            <a:t>Papper</a:t>
          </a:r>
          <a:endParaRPr lang="en-US" dirty="0"/>
        </a:p>
      </dgm:t>
    </dgm:pt>
    <dgm:pt modelId="{13205F8D-82CF-494A-A928-FB0A52BE0325}" type="parTrans" cxnId="{455F4FC9-13F4-4631-9906-83A5A9DC1391}">
      <dgm:prSet/>
      <dgm:spPr/>
      <dgm:t>
        <a:bodyPr/>
        <a:lstStyle/>
        <a:p>
          <a:endParaRPr lang="en-US"/>
        </a:p>
      </dgm:t>
    </dgm:pt>
    <dgm:pt modelId="{57EE755E-FA9A-4791-A8E6-3DE34F26D139}" type="sibTrans" cxnId="{455F4FC9-13F4-4631-9906-83A5A9DC1391}">
      <dgm:prSet/>
      <dgm:spPr/>
      <dgm:t>
        <a:bodyPr/>
        <a:lstStyle/>
        <a:p>
          <a:endParaRPr lang="en-US"/>
        </a:p>
      </dgm:t>
    </dgm:pt>
    <dgm:pt modelId="{26FDA4FE-0DCE-4826-8411-60E84C8E2FAD}">
      <dgm:prSet phldrT="[Text]"/>
      <dgm:spPr/>
      <dgm:t>
        <a:bodyPr/>
        <a:lstStyle/>
        <a:p>
          <a:r>
            <a:rPr lang="en-US" dirty="0" smtClean="0"/>
            <a:t>1945</a:t>
          </a:r>
        </a:p>
        <a:p>
          <a:r>
            <a:rPr lang="en-US" dirty="0" smtClean="0"/>
            <a:t>WWII</a:t>
          </a:r>
          <a:endParaRPr lang="en-US" dirty="0"/>
        </a:p>
      </dgm:t>
    </dgm:pt>
    <dgm:pt modelId="{B2DAD107-8FA5-40B0-B6C1-734592EF3BD7}" type="parTrans" cxnId="{5BEEBE46-59B7-486A-9150-3E68B2F0938D}">
      <dgm:prSet/>
      <dgm:spPr/>
      <dgm:t>
        <a:bodyPr/>
        <a:lstStyle/>
        <a:p>
          <a:endParaRPr lang="en-US"/>
        </a:p>
      </dgm:t>
    </dgm:pt>
    <dgm:pt modelId="{9B88EAF3-DAE1-4334-A97F-3702BFFF038A}" type="sibTrans" cxnId="{5BEEBE46-59B7-486A-9150-3E68B2F0938D}">
      <dgm:prSet/>
      <dgm:spPr/>
      <dgm:t>
        <a:bodyPr/>
        <a:lstStyle/>
        <a:p>
          <a:endParaRPr lang="en-US"/>
        </a:p>
      </dgm:t>
    </dgm:pt>
    <dgm:pt modelId="{1A60D6E3-BF24-46C6-909C-DAD5C1847BEB}">
      <dgm:prSet/>
      <dgm:spPr/>
      <dgm:t>
        <a:bodyPr/>
        <a:lstStyle/>
        <a:p>
          <a:r>
            <a:rPr lang="en-US" dirty="0" smtClean="0"/>
            <a:t>1985 </a:t>
          </a:r>
          <a:r>
            <a:rPr lang="en-US" dirty="0" err="1" smtClean="0"/>
            <a:t>Orlowski</a:t>
          </a:r>
          <a:endParaRPr lang="en-US" dirty="0"/>
        </a:p>
      </dgm:t>
    </dgm:pt>
    <dgm:pt modelId="{9668CCA3-5A86-4CCA-9F24-6F078CC43ED3}" type="parTrans" cxnId="{A6029C0A-1806-45FF-B542-1E4D363ABBB8}">
      <dgm:prSet/>
      <dgm:spPr/>
      <dgm:t>
        <a:bodyPr/>
        <a:lstStyle/>
        <a:p>
          <a:endParaRPr lang="en-US"/>
        </a:p>
      </dgm:t>
    </dgm:pt>
    <dgm:pt modelId="{4CE49C86-994F-4800-9EAA-C4025A7D1835}" type="sibTrans" cxnId="{A6029C0A-1806-45FF-B542-1E4D363ABBB8}">
      <dgm:prSet/>
      <dgm:spPr/>
      <dgm:t>
        <a:bodyPr/>
        <a:lstStyle/>
        <a:p>
          <a:endParaRPr lang="en-US"/>
        </a:p>
      </dgm:t>
    </dgm:pt>
    <dgm:pt modelId="{C71AA3B5-1185-4ECC-A84F-9C51CDBBC8D7}" type="pres">
      <dgm:prSet presAssocID="{CD4FDC88-F72B-42AB-BD8C-6488837940B6}" presName="Name0" presStyleCnt="0">
        <dgm:presLayoutVars>
          <dgm:dir/>
          <dgm:resizeHandles val="exact"/>
        </dgm:presLayoutVars>
      </dgm:prSet>
      <dgm:spPr/>
    </dgm:pt>
    <dgm:pt modelId="{9BFA94FF-236D-459D-BA4E-9EE99A153BFD}" type="pres">
      <dgm:prSet presAssocID="{177B8A96-C07A-4ABD-AC79-BC65BB2B13EE}" presName="node" presStyleLbl="node1" presStyleIdx="0" presStyleCnt="4">
        <dgm:presLayoutVars>
          <dgm:bulletEnabled val="1"/>
        </dgm:presLayoutVars>
      </dgm:prSet>
      <dgm:spPr/>
      <dgm:t>
        <a:bodyPr/>
        <a:lstStyle/>
        <a:p>
          <a:endParaRPr lang="en-US"/>
        </a:p>
      </dgm:t>
    </dgm:pt>
    <dgm:pt modelId="{63E08DF1-BCA6-4918-B41D-29B5E9FB3497}" type="pres">
      <dgm:prSet presAssocID="{58C55E4F-6981-43CF-A559-3BE702715EF5}" presName="sibTrans" presStyleLbl="sibTrans2D1" presStyleIdx="0" presStyleCnt="3"/>
      <dgm:spPr/>
      <dgm:t>
        <a:bodyPr/>
        <a:lstStyle/>
        <a:p>
          <a:endParaRPr lang="en-US"/>
        </a:p>
      </dgm:t>
    </dgm:pt>
    <dgm:pt modelId="{6666977D-49D8-4B67-A2A7-165BBF5CFC3D}" type="pres">
      <dgm:prSet presAssocID="{58C55E4F-6981-43CF-A559-3BE702715EF5}" presName="connectorText" presStyleLbl="sibTrans2D1" presStyleIdx="0" presStyleCnt="3"/>
      <dgm:spPr/>
      <dgm:t>
        <a:bodyPr/>
        <a:lstStyle/>
        <a:p>
          <a:endParaRPr lang="en-US"/>
        </a:p>
      </dgm:t>
    </dgm:pt>
    <dgm:pt modelId="{8A21A92D-3FDB-40A2-8226-5A288C9A22AF}" type="pres">
      <dgm:prSet presAssocID="{8E3428D0-C6BC-422C-A1BB-7BF468F6B165}" presName="node" presStyleLbl="node1" presStyleIdx="1" presStyleCnt="4">
        <dgm:presLayoutVars>
          <dgm:bulletEnabled val="1"/>
        </dgm:presLayoutVars>
      </dgm:prSet>
      <dgm:spPr/>
      <dgm:t>
        <a:bodyPr/>
        <a:lstStyle/>
        <a:p>
          <a:endParaRPr lang="en-US"/>
        </a:p>
      </dgm:t>
    </dgm:pt>
    <dgm:pt modelId="{4F19ECF4-940B-40BA-AD99-A9BA0336FBD7}" type="pres">
      <dgm:prSet presAssocID="{57EE755E-FA9A-4791-A8E6-3DE34F26D139}" presName="sibTrans" presStyleLbl="sibTrans2D1" presStyleIdx="1" presStyleCnt="3"/>
      <dgm:spPr/>
      <dgm:t>
        <a:bodyPr/>
        <a:lstStyle/>
        <a:p>
          <a:endParaRPr lang="en-US"/>
        </a:p>
      </dgm:t>
    </dgm:pt>
    <dgm:pt modelId="{7077BB8E-1B7F-40E0-BA8D-C3A867EC85D1}" type="pres">
      <dgm:prSet presAssocID="{57EE755E-FA9A-4791-A8E6-3DE34F26D139}" presName="connectorText" presStyleLbl="sibTrans2D1" presStyleIdx="1" presStyleCnt="3"/>
      <dgm:spPr/>
      <dgm:t>
        <a:bodyPr/>
        <a:lstStyle/>
        <a:p>
          <a:endParaRPr lang="en-US"/>
        </a:p>
      </dgm:t>
    </dgm:pt>
    <dgm:pt modelId="{AE5D3258-6167-4157-8EB8-83D0DADB2DD6}" type="pres">
      <dgm:prSet presAssocID="{26FDA4FE-0DCE-4826-8411-60E84C8E2FAD}" presName="node" presStyleLbl="node1" presStyleIdx="2" presStyleCnt="4">
        <dgm:presLayoutVars>
          <dgm:bulletEnabled val="1"/>
        </dgm:presLayoutVars>
      </dgm:prSet>
      <dgm:spPr/>
      <dgm:t>
        <a:bodyPr/>
        <a:lstStyle/>
        <a:p>
          <a:endParaRPr lang="en-US"/>
        </a:p>
      </dgm:t>
    </dgm:pt>
    <dgm:pt modelId="{8D075954-0E58-4C6D-8D42-A5808E625D0A}" type="pres">
      <dgm:prSet presAssocID="{9B88EAF3-DAE1-4334-A97F-3702BFFF038A}" presName="sibTrans" presStyleLbl="sibTrans2D1" presStyleIdx="2" presStyleCnt="3"/>
      <dgm:spPr/>
      <dgm:t>
        <a:bodyPr/>
        <a:lstStyle/>
        <a:p>
          <a:endParaRPr lang="en-US"/>
        </a:p>
      </dgm:t>
    </dgm:pt>
    <dgm:pt modelId="{1B801F82-9E92-416C-B214-04AFE569449B}" type="pres">
      <dgm:prSet presAssocID="{9B88EAF3-DAE1-4334-A97F-3702BFFF038A}" presName="connectorText" presStyleLbl="sibTrans2D1" presStyleIdx="2" presStyleCnt="3"/>
      <dgm:spPr/>
      <dgm:t>
        <a:bodyPr/>
        <a:lstStyle/>
        <a:p>
          <a:endParaRPr lang="en-US"/>
        </a:p>
      </dgm:t>
    </dgm:pt>
    <dgm:pt modelId="{CA36F658-526E-42AE-9003-31D7AB765329}" type="pres">
      <dgm:prSet presAssocID="{1A60D6E3-BF24-46C6-909C-DAD5C1847BEB}" presName="node" presStyleLbl="node1" presStyleIdx="3" presStyleCnt="4">
        <dgm:presLayoutVars>
          <dgm:bulletEnabled val="1"/>
        </dgm:presLayoutVars>
      </dgm:prSet>
      <dgm:spPr/>
      <dgm:t>
        <a:bodyPr/>
        <a:lstStyle/>
        <a:p>
          <a:endParaRPr lang="en-US"/>
        </a:p>
      </dgm:t>
    </dgm:pt>
  </dgm:ptLst>
  <dgm:cxnLst>
    <dgm:cxn modelId="{5BEEBE46-59B7-486A-9150-3E68B2F0938D}" srcId="{CD4FDC88-F72B-42AB-BD8C-6488837940B6}" destId="{26FDA4FE-0DCE-4826-8411-60E84C8E2FAD}" srcOrd="2" destOrd="0" parTransId="{B2DAD107-8FA5-40B0-B6C1-734592EF3BD7}" sibTransId="{9B88EAF3-DAE1-4334-A97F-3702BFFF038A}"/>
    <dgm:cxn modelId="{455F4FC9-13F4-4631-9906-83A5A9DC1391}" srcId="{CD4FDC88-F72B-42AB-BD8C-6488837940B6}" destId="{8E3428D0-C6BC-422C-A1BB-7BF468F6B165}" srcOrd="1" destOrd="0" parTransId="{13205F8D-82CF-494A-A928-FB0A52BE0325}" sibTransId="{57EE755E-FA9A-4791-A8E6-3DE34F26D139}"/>
    <dgm:cxn modelId="{BCA219DC-FFA3-4764-81C7-D3BC9211D347}" type="presOf" srcId="{1A60D6E3-BF24-46C6-909C-DAD5C1847BEB}" destId="{CA36F658-526E-42AE-9003-31D7AB765329}" srcOrd="0" destOrd="0" presId="urn:microsoft.com/office/officeart/2005/8/layout/process1"/>
    <dgm:cxn modelId="{CF2FFCA8-B6A4-4BF8-B0BD-1ACDAFE93574}" type="presOf" srcId="{CD4FDC88-F72B-42AB-BD8C-6488837940B6}" destId="{C71AA3B5-1185-4ECC-A84F-9C51CDBBC8D7}" srcOrd="0" destOrd="0" presId="urn:microsoft.com/office/officeart/2005/8/layout/process1"/>
    <dgm:cxn modelId="{94434343-DE4C-4DA2-AE0D-30FCA1BD4C8F}" type="presOf" srcId="{8E3428D0-C6BC-422C-A1BB-7BF468F6B165}" destId="{8A21A92D-3FDB-40A2-8226-5A288C9A22AF}" srcOrd="0" destOrd="0" presId="urn:microsoft.com/office/officeart/2005/8/layout/process1"/>
    <dgm:cxn modelId="{5B9AECCE-83DE-46C6-8109-F7E81069A16D}" srcId="{CD4FDC88-F72B-42AB-BD8C-6488837940B6}" destId="{177B8A96-C07A-4ABD-AC79-BC65BB2B13EE}" srcOrd="0" destOrd="0" parTransId="{C9187D67-568F-4C0B-9C59-1907637B42F7}" sibTransId="{58C55E4F-6981-43CF-A559-3BE702715EF5}"/>
    <dgm:cxn modelId="{A6029C0A-1806-45FF-B542-1E4D363ABBB8}" srcId="{CD4FDC88-F72B-42AB-BD8C-6488837940B6}" destId="{1A60D6E3-BF24-46C6-909C-DAD5C1847BEB}" srcOrd="3" destOrd="0" parTransId="{9668CCA3-5A86-4CCA-9F24-6F078CC43ED3}" sibTransId="{4CE49C86-994F-4800-9EAA-C4025A7D1835}"/>
    <dgm:cxn modelId="{C709747D-E3E0-43AB-B91E-C7DEE986E483}" type="presOf" srcId="{57EE755E-FA9A-4791-A8E6-3DE34F26D139}" destId="{4F19ECF4-940B-40BA-AD99-A9BA0336FBD7}" srcOrd="0" destOrd="0" presId="urn:microsoft.com/office/officeart/2005/8/layout/process1"/>
    <dgm:cxn modelId="{D96102FB-6595-46C0-82E6-CD193C4BC4F8}" type="presOf" srcId="{9B88EAF3-DAE1-4334-A97F-3702BFFF038A}" destId="{8D075954-0E58-4C6D-8D42-A5808E625D0A}" srcOrd="0" destOrd="0" presId="urn:microsoft.com/office/officeart/2005/8/layout/process1"/>
    <dgm:cxn modelId="{B9387A3B-E4A7-43A5-980E-95301185AE95}" type="presOf" srcId="{177B8A96-C07A-4ABD-AC79-BC65BB2B13EE}" destId="{9BFA94FF-236D-459D-BA4E-9EE99A153BFD}" srcOrd="0" destOrd="0" presId="urn:microsoft.com/office/officeart/2005/8/layout/process1"/>
    <dgm:cxn modelId="{ECA10F8A-EB14-4E33-986B-D3973631FA83}" type="presOf" srcId="{58C55E4F-6981-43CF-A559-3BE702715EF5}" destId="{6666977D-49D8-4B67-A2A7-165BBF5CFC3D}" srcOrd="1" destOrd="0" presId="urn:microsoft.com/office/officeart/2005/8/layout/process1"/>
    <dgm:cxn modelId="{3011514A-1B94-4156-AD81-987F482EA280}" type="presOf" srcId="{58C55E4F-6981-43CF-A559-3BE702715EF5}" destId="{63E08DF1-BCA6-4918-B41D-29B5E9FB3497}" srcOrd="0" destOrd="0" presId="urn:microsoft.com/office/officeart/2005/8/layout/process1"/>
    <dgm:cxn modelId="{0F55CE0C-F56F-4E26-B67A-5765FBABFB44}" type="presOf" srcId="{57EE755E-FA9A-4791-A8E6-3DE34F26D139}" destId="{7077BB8E-1B7F-40E0-BA8D-C3A867EC85D1}" srcOrd="1" destOrd="0" presId="urn:microsoft.com/office/officeart/2005/8/layout/process1"/>
    <dgm:cxn modelId="{D18E0F61-2548-42AB-8191-9AE97AED8639}" type="presOf" srcId="{26FDA4FE-0DCE-4826-8411-60E84C8E2FAD}" destId="{AE5D3258-6167-4157-8EB8-83D0DADB2DD6}" srcOrd="0" destOrd="0" presId="urn:microsoft.com/office/officeart/2005/8/layout/process1"/>
    <dgm:cxn modelId="{7257DCB9-AE43-4835-B2DC-DFCF2BED6B31}" type="presOf" srcId="{9B88EAF3-DAE1-4334-A97F-3702BFFF038A}" destId="{1B801F82-9E92-416C-B214-04AFE569449B}" srcOrd="1" destOrd="0" presId="urn:microsoft.com/office/officeart/2005/8/layout/process1"/>
    <dgm:cxn modelId="{4095A0D4-F9ED-4DD4-981A-A8635FFF7034}" type="presParOf" srcId="{C71AA3B5-1185-4ECC-A84F-9C51CDBBC8D7}" destId="{9BFA94FF-236D-459D-BA4E-9EE99A153BFD}" srcOrd="0" destOrd="0" presId="urn:microsoft.com/office/officeart/2005/8/layout/process1"/>
    <dgm:cxn modelId="{9C09EDBF-2DC3-40CE-8F9A-4B239C744C65}" type="presParOf" srcId="{C71AA3B5-1185-4ECC-A84F-9C51CDBBC8D7}" destId="{63E08DF1-BCA6-4918-B41D-29B5E9FB3497}" srcOrd="1" destOrd="0" presId="urn:microsoft.com/office/officeart/2005/8/layout/process1"/>
    <dgm:cxn modelId="{1C883C3B-6535-41A3-AC60-9B1FCA736368}" type="presParOf" srcId="{63E08DF1-BCA6-4918-B41D-29B5E9FB3497}" destId="{6666977D-49D8-4B67-A2A7-165BBF5CFC3D}" srcOrd="0" destOrd="0" presId="urn:microsoft.com/office/officeart/2005/8/layout/process1"/>
    <dgm:cxn modelId="{505B1B10-FF08-4537-864C-CE4D0377C440}" type="presParOf" srcId="{C71AA3B5-1185-4ECC-A84F-9C51CDBBC8D7}" destId="{8A21A92D-3FDB-40A2-8226-5A288C9A22AF}" srcOrd="2" destOrd="0" presId="urn:microsoft.com/office/officeart/2005/8/layout/process1"/>
    <dgm:cxn modelId="{0E6D67C1-E3C7-4C33-8E60-87F4120EDEF3}" type="presParOf" srcId="{C71AA3B5-1185-4ECC-A84F-9C51CDBBC8D7}" destId="{4F19ECF4-940B-40BA-AD99-A9BA0336FBD7}" srcOrd="3" destOrd="0" presId="urn:microsoft.com/office/officeart/2005/8/layout/process1"/>
    <dgm:cxn modelId="{D25F9A28-608C-4D21-9531-5BC970DCF847}" type="presParOf" srcId="{4F19ECF4-940B-40BA-AD99-A9BA0336FBD7}" destId="{7077BB8E-1B7F-40E0-BA8D-C3A867EC85D1}" srcOrd="0" destOrd="0" presId="urn:microsoft.com/office/officeart/2005/8/layout/process1"/>
    <dgm:cxn modelId="{63633542-D9A9-4E23-8599-4AB0FD98CDA8}" type="presParOf" srcId="{C71AA3B5-1185-4ECC-A84F-9C51CDBBC8D7}" destId="{AE5D3258-6167-4157-8EB8-83D0DADB2DD6}" srcOrd="4" destOrd="0" presId="urn:microsoft.com/office/officeart/2005/8/layout/process1"/>
    <dgm:cxn modelId="{8A9D1FF0-FEC8-4FD8-9B81-06F6BE2CD7C6}" type="presParOf" srcId="{C71AA3B5-1185-4ECC-A84F-9C51CDBBC8D7}" destId="{8D075954-0E58-4C6D-8D42-A5808E625D0A}" srcOrd="5" destOrd="0" presId="urn:microsoft.com/office/officeart/2005/8/layout/process1"/>
    <dgm:cxn modelId="{3E534403-D718-4B31-949D-B31D0260D216}" type="presParOf" srcId="{8D075954-0E58-4C6D-8D42-A5808E625D0A}" destId="{1B801F82-9E92-416C-B214-04AFE569449B}" srcOrd="0" destOrd="0" presId="urn:microsoft.com/office/officeart/2005/8/layout/process1"/>
    <dgm:cxn modelId="{DB6FE6E1-E958-42E9-AB44-A6ADD1AAA670}" type="presParOf" srcId="{C71AA3B5-1185-4ECC-A84F-9C51CDBBC8D7}" destId="{CA36F658-526E-42AE-9003-31D7AB765329}"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099236-7216-4686-BD21-61755BD0DAFF}"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F869A1D3-0F59-4030-B10B-46233A8C8FED}">
      <dgm:prSet phldrT="[Text]" custT="1"/>
      <dgm:spPr/>
      <dgm:t>
        <a:bodyPr/>
        <a:lstStyle/>
        <a:p>
          <a:r>
            <a:rPr lang="en-US" sz="2800" dirty="0" smtClean="0"/>
            <a:t>Global Leaders: Emergency &amp; Critical Care</a:t>
          </a:r>
          <a:endParaRPr lang="en-US" sz="2800" dirty="0"/>
        </a:p>
      </dgm:t>
    </dgm:pt>
    <dgm:pt modelId="{9F316756-6D7E-4E44-A388-442CD8ED3B83}" type="parTrans" cxnId="{F8894758-A946-4621-A89F-71E51AE3ADFA}">
      <dgm:prSet/>
      <dgm:spPr/>
      <dgm:t>
        <a:bodyPr/>
        <a:lstStyle/>
        <a:p>
          <a:endParaRPr lang="en-US"/>
        </a:p>
      </dgm:t>
    </dgm:pt>
    <dgm:pt modelId="{43C0127A-5823-447B-B36D-AF20792279B7}" type="sibTrans" cxnId="{F8894758-A946-4621-A89F-71E51AE3ADFA}">
      <dgm:prSet/>
      <dgm:spPr/>
      <dgm:t>
        <a:bodyPr/>
        <a:lstStyle/>
        <a:p>
          <a:endParaRPr lang="en-US"/>
        </a:p>
      </dgm:t>
    </dgm:pt>
    <dgm:pt modelId="{645B271B-0ACF-4F09-A68F-29CCA56A24D2}">
      <dgm:prSet phldrT="[Text]" phldr="1"/>
      <dgm:spPr/>
      <dgm:t>
        <a:bodyPr/>
        <a:lstStyle/>
        <a:p>
          <a:endParaRPr lang="en-US" dirty="0"/>
        </a:p>
      </dgm:t>
    </dgm:pt>
    <dgm:pt modelId="{FED6A463-B9B1-40BF-973D-92114584CE72}" type="parTrans" cxnId="{005AF434-D781-4242-A601-57A555173F9E}">
      <dgm:prSet/>
      <dgm:spPr/>
      <dgm:t>
        <a:bodyPr/>
        <a:lstStyle/>
        <a:p>
          <a:endParaRPr lang="en-US"/>
        </a:p>
      </dgm:t>
    </dgm:pt>
    <dgm:pt modelId="{CB49FD8C-8E84-4AF6-A0B4-9B6122E03D6F}" type="sibTrans" cxnId="{005AF434-D781-4242-A601-57A555173F9E}">
      <dgm:prSet/>
      <dgm:spPr/>
      <dgm:t>
        <a:bodyPr/>
        <a:lstStyle/>
        <a:p>
          <a:endParaRPr lang="en-US"/>
        </a:p>
      </dgm:t>
    </dgm:pt>
    <dgm:pt modelId="{7BDA674C-C638-4D20-9FFC-DE9203A43303}">
      <dgm:prSet phldrT="[Text]" phldr="1"/>
      <dgm:spPr/>
      <dgm:t>
        <a:bodyPr/>
        <a:lstStyle/>
        <a:p>
          <a:endParaRPr lang="en-US"/>
        </a:p>
      </dgm:t>
    </dgm:pt>
    <dgm:pt modelId="{4E488508-FCC5-4142-9E2D-505A1870068D}" type="parTrans" cxnId="{D7528932-74EB-47D3-97A4-ABD16F829465}">
      <dgm:prSet/>
      <dgm:spPr/>
      <dgm:t>
        <a:bodyPr/>
        <a:lstStyle/>
        <a:p>
          <a:endParaRPr lang="en-US"/>
        </a:p>
      </dgm:t>
    </dgm:pt>
    <dgm:pt modelId="{DBDD1105-9A05-44A3-8245-C58E739960A4}" type="sibTrans" cxnId="{D7528932-74EB-47D3-97A4-ABD16F829465}">
      <dgm:prSet/>
      <dgm:spPr/>
      <dgm:t>
        <a:bodyPr/>
        <a:lstStyle/>
        <a:p>
          <a:endParaRPr lang="en-US"/>
        </a:p>
      </dgm:t>
    </dgm:pt>
    <dgm:pt modelId="{C407068F-BA69-4B91-B430-C65D5EE57142}">
      <dgm:prSet phldrT="[Text]" phldr="1"/>
      <dgm:spPr/>
      <dgm:t>
        <a:bodyPr/>
        <a:lstStyle/>
        <a:p>
          <a:endParaRPr lang="en-US"/>
        </a:p>
      </dgm:t>
    </dgm:pt>
    <dgm:pt modelId="{410773DC-9FBB-41D5-9A0E-3C392DA2B20F}" type="parTrans" cxnId="{9489D615-1B3C-4177-B127-2B9E31C18591}">
      <dgm:prSet/>
      <dgm:spPr/>
      <dgm:t>
        <a:bodyPr/>
        <a:lstStyle/>
        <a:p>
          <a:endParaRPr lang="en-US"/>
        </a:p>
      </dgm:t>
    </dgm:pt>
    <dgm:pt modelId="{37A38B0C-54FB-47DA-8303-0F2CA29015A9}" type="sibTrans" cxnId="{9489D615-1B3C-4177-B127-2B9E31C18591}">
      <dgm:prSet/>
      <dgm:spPr/>
      <dgm:t>
        <a:bodyPr/>
        <a:lstStyle/>
        <a:p>
          <a:endParaRPr lang="en-US"/>
        </a:p>
      </dgm:t>
    </dgm:pt>
    <dgm:pt modelId="{DD82D7F0-7DA8-4280-B008-13D47E53B7A2}">
      <dgm:prSet/>
      <dgm:spPr/>
      <dgm:t>
        <a:bodyPr/>
        <a:lstStyle/>
        <a:p>
          <a:endParaRPr lang="en-US"/>
        </a:p>
      </dgm:t>
    </dgm:pt>
    <dgm:pt modelId="{A8544F07-3379-4D3A-A02D-0EC8A6B81E72}" type="parTrans" cxnId="{2510870B-C3CA-42FD-8063-4B92B72210CD}">
      <dgm:prSet/>
      <dgm:spPr/>
      <dgm:t>
        <a:bodyPr/>
        <a:lstStyle/>
        <a:p>
          <a:endParaRPr lang="en-US"/>
        </a:p>
      </dgm:t>
    </dgm:pt>
    <dgm:pt modelId="{C7BD93F2-8EBD-4C35-B730-B588F1FF4994}" type="sibTrans" cxnId="{2510870B-C3CA-42FD-8063-4B92B72210CD}">
      <dgm:prSet/>
      <dgm:spPr/>
      <dgm:t>
        <a:bodyPr/>
        <a:lstStyle/>
        <a:p>
          <a:endParaRPr lang="en-US"/>
        </a:p>
      </dgm:t>
    </dgm:pt>
    <dgm:pt modelId="{83FC4E9B-69B6-4EC6-A0E7-A64B514194C8}">
      <dgm:prSet/>
      <dgm:spPr/>
      <dgm:t>
        <a:bodyPr/>
        <a:lstStyle/>
        <a:p>
          <a:endParaRPr lang="en-US"/>
        </a:p>
      </dgm:t>
    </dgm:pt>
    <dgm:pt modelId="{8242F043-E166-4270-A549-1C1A40875808}" type="parTrans" cxnId="{3404474E-B36B-4120-9776-6187A2A943B7}">
      <dgm:prSet/>
      <dgm:spPr/>
      <dgm:t>
        <a:bodyPr/>
        <a:lstStyle/>
        <a:p>
          <a:endParaRPr lang="en-US"/>
        </a:p>
      </dgm:t>
    </dgm:pt>
    <dgm:pt modelId="{E0B3B9C6-DB59-4CD4-A138-0F35EB152A7C}" type="sibTrans" cxnId="{3404474E-B36B-4120-9776-6187A2A943B7}">
      <dgm:prSet/>
      <dgm:spPr/>
      <dgm:t>
        <a:bodyPr/>
        <a:lstStyle/>
        <a:p>
          <a:endParaRPr lang="en-US"/>
        </a:p>
      </dgm:t>
    </dgm:pt>
    <dgm:pt modelId="{5C61C021-31FA-496C-9DD8-C3C7D3122A7C}">
      <dgm:prSet/>
      <dgm:spPr/>
      <dgm:t>
        <a:bodyPr/>
        <a:lstStyle/>
        <a:p>
          <a:endParaRPr lang="en-US" dirty="0"/>
        </a:p>
      </dgm:t>
    </dgm:pt>
    <dgm:pt modelId="{892F5A5A-3F01-4915-B625-424751DA1268}" type="parTrans" cxnId="{AF594FFE-D6A6-44D7-A9F6-12D3C3EF0F88}">
      <dgm:prSet/>
      <dgm:spPr/>
      <dgm:t>
        <a:bodyPr/>
        <a:lstStyle/>
        <a:p>
          <a:endParaRPr lang="en-US"/>
        </a:p>
      </dgm:t>
    </dgm:pt>
    <dgm:pt modelId="{0A7DC8D9-BE4F-42BA-B059-2C8B027D6BD7}" type="sibTrans" cxnId="{AF594FFE-D6A6-44D7-A9F6-12D3C3EF0F88}">
      <dgm:prSet/>
      <dgm:spPr/>
      <dgm:t>
        <a:bodyPr/>
        <a:lstStyle/>
        <a:p>
          <a:endParaRPr lang="en-US"/>
        </a:p>
      </dgm:t>
    </dgm:pt>
    <dgm:pt modelId="{8B8E3366-86DD-4B09-A03D-469FA9C0C8FE}">
      <dgm:prSet/>
      <dgm:spPr/>
      <dgm:t>
        <a:bodyPr/>
        <a:lstStyle/>
        <a:p>
          <a:endParaRPr lang="en-US" dirty="0"/>
        </a:p>
      </dgm:t>
    </dgm:pt>
    <dgm:pt modelId="{C9FBAA92-2301-47B9-8850-A82A888F52E2}" type="parTrans" cxnId="{597F7D1E-5A0D-4A9C-A426-3CD22D4FC60A}">
      <dgm:prSet/>
      <dgm:spPr/>
      <dgm:t>
        <a:bodyPr/>
        <a:lstStyle/>
        <a:p>
          <a:endParaRPr lang="en-US"/>
        </a:p>
      </dgm:t>
    </dgm:pt>
    <dgm:pt modelId="{D8BADDF7-21CF-4668-A7A4-61E7C8735B49}" type="sibTrans" cxnId="{597F7D1E-5A0D-4A9C-A426-3CD22D4FC60A}">
      <dgm:prSet/>
      <dgm:spPr/>
      <dgm:t>
        <a:bodyPr/>
        <a:lstStyle/>
        <a:p>
          <a:endParaRPr lang="en-US"/>
        </a:p>
      </dgm:t>
    </dgm:pt>
    <dgm:pt modelId="{DAC53C7D-AB9D-4787-846D-DA23B85BC554}">
      <dgm:prSet phldrT="[Text]" custT="1"/>
      <dgm:spPr/>
      <dgm:t>
        <a:bodyPr/>
        <a:lstStyle/>
        <a:p>
          <a:pPr algn="ctr"/>
          <a:endParaRPr lang="en-US" sz="2000" baseline="0" dirty="0" smtClean="0"/>
        </a:p>
        <a:p>
          <a:pPr algn="ctr"/>
          <a:r>
            <a:rPr lang="en-US" sz="2000" baseline="0" dirty="0" smtClean="0"/>
            <a:t>American Heart Association (AHA)</a:t>
          </a:r>
          <a:endParaRPr lang="en-US" sz="2000" baseline="0" dirty="0"/>
        </a:p>
      </dgm:t>
    </dgm:pt>
    <dgm:pt modelId="{1C82613C-9453-4E34-927A-C53F23C9F4B9}" type="parTrans" cxnId="{6D7967BC-FE6A-4845-AE58-EC52C1CE57E0}">
      <dgm:prSet/>
      <dgm:spPr/>
      <dgm:t>
        <a:bodyPr/>
        <a:lstStyle/>
        <a:p>
          <a:endParaRPr lang="en-US"/>
        </a:p>
      </dgm:t>
    </dgm:pt>
    <dgm:pt modelId="{F6C7AAF6-C289-4E66-A222-BFFF213F619A}" type="sibTrans" cxnId="{6D7967BC-FE6A-4845-AE58-EC52C1CE57E0}">
      <dgm:prSet/>
      <dgm:spPr/>
      <dgm:t>
        <a:bodyPr/>
        <a:lstStyle/>
        <a:p>
          <a:endParaRPr lang="en-US"/>
        </a:p>
      </dgm:t>
    </dgm:pt>
    <dgm:pt modelId="{2E8DE0B3-E102-41A8-AA3B-8B2294367C44}">
      <dgm:prSet custT="1"/>
      <dgm:spPr/>
      <dgm:t>
        <a:bodyPr/>
        <a:lstStyle/>
        <a:p>
          <a:r>
            <a:rPr lang="en-US" sz="2000" baseline="0" dirty="0" smtClean="0"/>
            <a:t>European Resuscitation Council (ERC)</a:t>
          </a:r>
          <a:endParaRPr lang="en-US" sz="2000" baseline="0" dirty="0"/>
        </a:p>
      </dgm:t>
    </dgm:pt>
    <dgm:pt modelId="{648BA53E-7FBC-4EED-A1D5-9F442147DD32}" type="parTrans" cxnId="{E0B701F9-47FB-40AE-9BFA-65696FEAAF16}">
      <dgm:prSet/>
      <dgm:spPr/>
      <dgm:t>
        <a:bodyPr/>
        <a:lstStyle/>
        <a:p>
          <a:endParaRPr lang="en-US"/>
        </a:p>
      </dgm:t>
    </dgm:pt>
    <dgm:pt modelId="{03443C99-AD4D-4082-83A9-AA52F4D8B358}" type="sibTrans" cxnId="{E0B701F9-47FB-40AE-9BFA-65696FEAAF16}">
      <dgm:prSet/>
      <dgm:spPr/>
      <dgm:t>
        <a:bodyPr/>
        <a:lstStyle/>
        <a:p>
          <a:endParaRPr lang="en-US"/>
        </a:p>
      </dgm:t>
    </dgm:pt>
    <dgm:pt modelId="{57011DF8-3F11-4887-B7A4-E5C3779E3AE2}">
      <dgm:prSet custT="1"/>
      <dgm:spPr/>
      <dgm:t>
        <a:bodyPr/>
        <a:lstStyle/>
        <a:p>
          <a:r>
            <a:rPr lang="en-US" sz="2000" baseline="0" dirty="0" smtClean="0"/>
            <a:t>International Liaison Committee on Resuscitation </a:t>
          </a:r>
        </a:p>
        <a:p>
          <a:r>
            <a:rPr lang="en-US" sz="2000" baseline="0" dirty="0" smtClean="0"/>
            <a:t>(ILCOR)</a:t>
          </a:r>
          <a:endParaRPr lang="en-US" sz="2000" baseline="0" dirty="0"/>
        </a:p>
      </dgm:t>
    </dgm:pt>
    <dgm:pt modelId="{EA407B03-0F08-4707-ACCE-5C354A7D463F}" type="parTrans" cxnId="{390C79C7-A5CF-4BB6-9E7E-D9F2F01FE4E7}">
      <dgm:prSet/>
      <dgm:spPr/>
      <dgm:t>
        <a:bodyPr/>
        <a:lstStyle/>
        <a:p>
          <a:endParaRPr lang="en-US"/>
        </a:p>
      </dgm:t>
    </dgm:pt>
    <dgm:pt modelId="{95B9D6D3-5B3B-4C4D-957E-B86B6F45B3B3}" type="sibTrans" cxnId="{390C79C7-A5CF-4BB6-9E7E-D9F2F01FE4E7}">
      <dgm:prSet/>
      <dgm:spPr/>
      <dgm:t>
        <a:bodyPr/>
        <a:lstStyle/>
        <a:p>
          <a:endParaRPr lang="en-US"/>
        </a:p>
      </dgm:t>
    </dgm:pt>
    <dgm:pt modelId="{E20967FB-3F38-4AE8-AD22-D67316983678}">
      <dgm:prSet phldrT="[Text]" custT="1"/>
      <dgm:spPr/>
      <dgm:t>
        <a:bodyPr/>
        <a:lstStyle/>
        <a:p>
          <a:pPr algn="ctr"/>
          <a:r>
            <a:rPr lang="en-US" sz="2000" baseline="0" dirty="0" smtClean="0"/>
            <a:t>1988 PALS</a:t>
          </a:r>
          <a:endParaRPr lang="en-US" sz="2000" baseline="0" dirty="0"/>
        </a:p>
      </dgm:t>
    </dgm:pt>
    <dgm:pt modelId="{CAFFED61-1C0B-47ED-A59B-4E02179BC57A}" type="parTrans" cxnId="{7BE9D71E-E1D4-4B70-A018-EDE74CED187A}">
      <dgm:prSet/>
      <dgm:spPr/>
      <dgm:t>
        <a:bodyPr/>
        <a:lstStyle/>
        <a:p>
          <a:endParaRPr lang="en-US"/>
        </a:p>
      </dgm:t>
    </dgm:pt>
    <dgm:pt modelId="{3C6E4242-E438-4611-B959-A8D29441E91B}" type="sibTrans" cxnId="{7BE9D71E-E1D4-4B70-A018-EDE74CED187A}">
      <dgm:prSet/>
      <dgm:spPr/>
      <dgm:t>
        <a:bodyPr/>
        <a:lstStyle/>
        <a:p>
          <a:endParaRPr lang="en-US"/>
        </a:p>
      </dgm:t>
    </dgm:pt>
    <dgm:pt modelId="{B4D78AA6-09F8-4EF8-A031-2430A1FCA79E}">
      <dgm:prSet phldrT="[Text]" custT="1"/>
      <dgm:spPr/>
      <dgm:t>
        <a:bodyPr/>
        <a:lstStyle/>
        <a:p>
          <a:pPr algn="ctr"/>
          <a:r>
            <a:rPr lang="en-US" sz="2000" baseline="0" dirty="0" smtClean="0"/>
            <a:t>2005 ACLS</a:t>
          </a:r>
          <a:endParaRPr lang="en-US" sz="2000" baseline="0" dirty="0"/>
        </a:p>
      </dgm:t>
    </dgm:pt>
    <dgm:pt modelId="{85312E4C-6B33-4F05-80E0-FF6AF7A94B68}" type="parTrans" cxnId="{22F16CA7-AD8A-480D-82AE-B8ACF33783EF}">
      <dgm:prSet/>
      <dgm:spPr/>
      <dgm:t>
        <a:bodyPr/>
        <a:lstStyle/>
        <a:p>
          <a:endParaRPr lang="en-US"/>
        </a:p>
      </dgm:t>
    </dgm:pt>
    <dgm:pt modelId="{CEBD9A25-63FB-478C-B820-5E896B1978BF}" type="sibTrans" cxnId="{22F16CA7-AD8A-480D-82AE-B8ACF33783EF}">
      <dgm:prSet/>
      <dgm:spPr/>
      <dgm:t>
        <a:bodyPr/>
        <a:lstStyle/>
        <a:p>
          <a:endParaRPr lang="en-US"/>
        </a:p>
      </dgm:t>
    </dgm:pt>
    <dgm:pt modelId="{09C1C277-874A-461A-BBEA-29C7DF83B0FB}" type="pres">
      <dgm:prSet presAssocID="{48099236-7216-4686-BD21-61755BD0DAFF}" presName="composite" presStyleCnt="0">
        <dgm:presLayoutVars>
          <dgm:chMax val="1"/>
          <dgm:dir/>
          <dgm:resizeHandles val="exact"/>
        </dgm:presLayoutVars>
      </dgm:prSet>
      <dgm:spPr/>
      <dgm:t>
        <a:bodyPr/>
        <a:lstStyle/>
        <a:p>
          <a:endParaRPr lang="en-US"/>
        </a:p>
      </dgm:t>
    </dgm:pt>
    <dgm:pt modelId="{49EB82C3-F0AA-454A-89B6-28F127AC8651}" type="pres">
      <dgm:prSet presAssocID="{F869A1D3-0F59-4030-B10B-46233A8C8FED}" presName="roof" presStyleLbl="dkBgShp" presStyleIdx="0" presStyleCnt="2" custLinFactNeighborX="-304" custLinFactNeighborY="17937"/>
      <dgm:spPr/>
      <dgm:t>
        <a:bodyPr/>
        <a:lstStyle/>
        <a:p>
          <a:endParaRPr lang="en-US"/>
        </a:p>
      </dgm:t>
    </dgm:pt>
    <dgm:pt modelId="{AEACC2AD-441B-4B7F-B77A-0B7227EF5B5F}" type="pres">
      <dgm:prSet presAssocID="{F869A1D3-0F59-4030-B10B-46233A8C8FED}" presName="pillars" presStyleCnt="0"/>
      <dgm:spPr/>
    </dgm:pt>
    <dgm:pt modelId="{6966E9B1-001F-4F2A-80B4-C3E4D4C68DA8}" type="pres">
      <dgm:prSet presAssocID="{F869A1D3-0F59-4030-B10B-46233A8C8FED}" presName="pillar1" presStyleLbl="node1" presStyleIdx="0" presStyleCnt="3">
        <dgm:presLayoutVars>
          <dgm:bulletEnabled val="1"/>
        </dgm:presLayoutVars>
      </dgm:prSet>
      <dgm:spPr/>
      <dgm:t>
        <a:bodyPr/>
        <a:lstStyle/>
        <a:p>
          <a:endParaRPr lang="en-US"/>
        </a:p>
      </dgm:t>
    </dgm:pt>
    <dgm:pt modelId="{8AD877AA-AF83-4801-8AA4-1796EF7D528C}" type="pres">
      <dgm:prSet presAssocID="{2E8DE0B3-E102-41A8-AA3B-8B2294367C44}" presName="pillarX" presStyleLbl="node1" presStyleIdx="1" presStyleCnt="3">
        <dgm:presLayoutVars>
          <dgm:bulletEnabled val="1"/>
        </dgm:presLayoutVars>
      </dgm:prSet>
      <dgm:spPr/>
      <dgm:t>
        <a:bodyPr/>
        <a:lstStyle/>
        <a:p>
          <a:endParaRPr lang="en-US"/>
        </a:p>
      </dgm:t>
    </dgm:pt>
    <dgm:pt modelId="{A8A24648-EAEA-4051-9759-55C5070A0FD0}" type="pres">
      <dgm:prSet presAssocID="{57011DF8-3F11-4887-B7A4-E5C3779E3AE2}" presName="pillarX" presStyleLbl="node1" presStyleIdx="2" presStyleCnt="3">
        <dgm:presLayoutVars>
          <dgm:bulletEnabled val="1"/>
        </dgm:presLayoutVars>
      </dgm:prSet>
      <dgm:spPr/>
      <dgm:t>
        <a:bodyPr/>
        <a:lstStyle/>
        <a:p>
          <a:endParaRPr lang="en-US"/>
        </a:p>
      </dgm:t>
    </dgm:pt>
    <dgm:pt modelId="{78CD0A04-8144-4B92-9E63-D80BA55119E0}" type="pres">
      <dgm:prSet presAssocID="{F869A1D3-0F59-4030-B10B-46233A8C8FED}" presName="base" presStyleLbl="dkBgShp" presStyleIdx="1" presStyleCnt="2"/>
      <dgm:spPr/>
    </dgm:pt>
  </dgm:ptLst>
  <dgm:cxnLst>
    <dgm:cxn modelId="{005AF434-D781-4242-A601-57A555173F9E}" srcId="{8B8E3366-86DD-4B09-A03D-469FA9C0C8FE}" destId="{645B271B-0ACF-4F09-A68F-29CCA56A24D2}" srcOrd="0" destOrd="0" parTransId="{FED6A463-B9B1-40BF-973D-92114584CE72}" sibTransId="{CB49FD8C-8E84-4AF6-A0B4-9B6122E03D6F}"/>
    <dgm:cxn modelId="{F9F1E694-9C7B-4D48-BCFF-4817E022DFB4}" type="presOf" srcId="{48099236-7216-4686-BD21-61755BD0DAFF}" destId="{09C1C277-874A-461A-BBEA-29C7DF83B0FB}" srcOrd="0" destOrd="0" presId="urn:microsoft.com/office/officeart/2005/8/layout/hList3"/>
    <dgm:cxn modelId="{E0B701F9-47FB-40AE-9BFA-65696FEAAF16}" srcId="{F869A1D3-0F59-4030-B10B-46233A8C8FED}" destId="{2E8DE0B3-E102-41A8-AA3B-8B2294367C44}" srcOrd="1" destOrd="0" parTransId="{648BA53E-7FBC-4EED-A1D5-9F442147DD32}" sibTransId="{03443C99-AD4D-4082-83A9-AA52F4D8B358}"/>
    <dgm:cxn modelId="{597F7D1E-5A0D-4A9C-A426-3CD22D4FC60A}" srcId="{48099236-7216-4686-BD21-61755BD0DAFF}" destId="{8B8E3366-86DD-4B09-A03D-469FA9C0C8FE}" srcOrd="1" destOrd="0" parTransId="{C9FBAA92-2301-47B9-8850-A82A888F52E2}" sibTransId="{D8BADDF7-21CF-4668-A7A4-61E7C8735B49}"/>
    <dgm:cxn modelId="{3404474E-B36B-4120-9776-6187A2A943B7}" srcId="{48099236-7216-4686-BD21-61755BD0DAFF}" destId="{83FC4E9B-69B6-4EC6-A0E7-A64B514194C8}" srcOrd="2" destOrd="0" parTransId="{8242F043-E166-4270-A549-1C1A40875808}" sibTransId="{E0B3B9C6-DB59-4CD4-A138-0F35EB152A7C}"/>
    <dgm:cxn modelId="{AF594FFE-D6A6-44D7-A9F6-12D3C3EF0F88}" srcId="{48099236-7216-4686-BD21-61755BD0DAFF}" destId="{5C61C021-31FA-496C-9DD8-C3C7D3122A7C}" srcOrd="3" destOrd="0" parTransId="{892F5A5A-3F01-4915-B625-424751DA1268}" sibTransId="{0A7DC8D9-BE4F-42BA-B059-2C8B027D6BD7}"/>
    <dgm:cxn modelId="{7BE9D71E-E1D4-4B70-A018-EDE74CED187A}" srcId="{DAC53C7D-AB9D-4787-846D-DA23B85BC554}" destId="{E20967FB-3F38-4AE8-AD22-D67316983678}" srcOrd="0" destOrd="0" parTransId="{CAFFED61-1C0B-47ED-A59B-4E02179BC57A}" sibTransId="{3C6E4242-E438-4611-B959-A8D29441E91B}"/>
    <dgm:cxn modelId="{AFBA11D6-AE58-441B-98C0-953B2E9E3C41}" type="presOf" srcId="{DAC53C7D-AB9D-4787-846D-DA23B85BC554}" destId="{6966E9B1-001F-4F2A-80B4-C3E4D4C68DA8}" srcOrd="0" destOrd="0" presId="urn:microsoft.com/office/officeart/2005/8/layout/hList3"/>
    <dgm:cxn modelId="{A2731AE7-71D0-4665-8338-C23DC9456488}" type="presOf" srcId="{F869A1D3-0F59-4030-B10B-46233A8C8FED}" destId="{49EB82C3-F0AA-454A-89B6-28F127AC8651}" srcOrd="0" destOrd="0" presId="urn:microsoft.com/office/officeart/2005/8/layout/hList3"/>
    <dgm:cxn modelId="{22F16CA7-AD8A-480D-82AE-B8ACF33783EF}" srcId="{DAC53C7D-AB9D-4787-846D-DA23B85BC554}" destId="{B4D78AA6-09F8-4EF8-A031-2430A1FCA79E}" srcOrd="1" destOrd="0" parTransId="{85312E4C-6B33-4F05-80E0-FF6AF7A94B68}" sibTransId="{CEBD9A25-63FB-478C-B820-5E896B1978BF}"/>
    <dgm:cxn modelId="{008879E0-1B1E-4EF8-9CEB-D0C5856AD631}" type="presOf" srcId="{E20967FB-3F38-4AE8-AD22-D67316983678}" destId="{6966E9B1-001F-4F2A-80B4-C3E4D4C68DA8}" srcOrd="0" destOrd="1" presId="urn:microsoft.com/office/officeart/2005/8/layout/hList3"/>
    <dgm:cxn modelId="{390C79C7-A5CF-4BB6-9E7E-D9F2F01FE4E7}" srcId="{F869A1D3-0F59-4030-B10B-46233A8C8FED}" destId="{57011DF8-3F11-4887-B7A4-E5C3779E3AE2}" srcOrd="2" destOrd="0" parTransId="{EA407B03-0F08-4707-ACCE-5C354A7D463F}" sibTransId="{95B9D6D3-5B3B-4C4D-957E-B86B6F45B3B3}"/>
    <dgm:cxn modelId="{6D7967BC-FE6A-4845-AE58-EC52C1CE57E0}" srcId="{F869A1D3-0F59-4030-B10B-46233A8C8FED}" destId="{DAC53C7D-AB9D-4787-846D-DA23B85BC554}" srcOrd="0" destOrd="0" parTransId="{1C82613C-9453-4E34-927A-C53F23C9F4B9}" sibTransId="{F6C7AAF6-C289-4E66-A222-BFFF213F619A}"/>
    <dgm:cxn modelId="{9489D615-1B3C-4177-B127-2B9E31C18591}" srcId="{8B8E3366-86DD-4B09-A03D-469FA9C0C8FE}" destId="{C407068F-BA69-4B91-B430-C65D5EE57142}" srcOrd="2" destOrd="0" parTransId="{410773DC-9FBB-41D5-9A0E-3C392DA2B20F}" sibTransId="{37A38B0C-54FB-47DA-8303-0F2CA29015A9}"/>
    <dgm:cxn modelId="{D7528932-74EB-47D3-97A4-ABD16F829465}" srcId="{8B8E3366-86DD-4B09-A03D-469FA9C0C8FE}" destId="{7BDA674C-C638-4D20-9FFC-DE9203A43303}" srcOrd="1" destOrd="0" parTransId="{4E488508-FCC5-4142-9E2D-505A1870068D}" sibTransId="{DBDD1105-9A05-44A3-8245-C58E739960A4}"/>
    <dgm:cxn modelId="{2510870B-C3CA-42FD-8063-4B92B72210CD}" srcId="{48099236-7216-4686-BD21-61755BD0DAFF}" destId="{DD82D7F0-7DA8-4280-B008-13D47E53B7A2}" srcOrd="4" destOrd="0" parTransId="{A8544F07-3379-4D3A-A02D-0EC8A6B81E72}" sibTransId="{C7BD93F2-8EBD-4C35-B730-B588F1FF4994}"/>
    <dgm:cxn modelId="{F8894758-A946-4621-A89F-71E51AE3ADFA}" srcId="{48099236-7216-4686-BD21-61755BD0DAFF}" destId="{F869A1D3-0F59-4030-B10B-46233A8C8FED}" srcOrd="0" destOrd="0" parTransId="{9F316756-6D7E-4E44-A388-442CD8ED3B83}" sibTransId="{43C0127A-5823-447B-B36D-AF20792279B7}"/>
    <dgm:cxn modelId="{4430AB63-0575-4DF0-9621-C549D9686437}" type="presOf" srcId="{B4D78AA6-09F8-4EF8-A031-2430A1FCA79E}" destId="{6966E9B1-001F-4F2A-80B4-C3E4D4C68DA8}" srcOrd="0" destOrd="2" presId="urn:microsoft.com/office/officeart/2005/8/layout/hList3"/>
    <dgm:cxn modelId="{6FF47029-03B3-4F90-BDA7-27414ADF96DF}" type="presOf" srcId="{57011DF8-3F11-4887-B7A4-E5C3779E3AE2}" destId="{A8A24648-EAEA-4051-9759-55C5070A0FD0}" srcOrd="0" destOrd="0" presId="urn:microsoft.com/office/officeart/2005/8/layout/hList3"/>
    <dgm:cxn modelId="{1D2AB04F-2F6A-4E55-B79D-02AEC17176F3}" type="presOf" srcId="{2E8DE0B3-E102-41A8-AA3B-8B2294367C44}" destId="{8AD877AA-AF83-4801-8AA4-1796EF7D528C}" srcOrd="0" destOrd="0" presId="urn:microsoft.com/office/officeart/2005/8/layout/hList3"/>
    <dgm:cxn modelId="{E58E8B1A-3796-4B54-9053-29AC313486D6}" type="presParOf" srcId="{09C1C277-874A-461A-BBEA-29C7DF83B0FB}" destId="{49EB82C3-F0AA-454A-89B6-28F127AC8651}" srcOrd="0" destOrd="0" presId="urn:microsoft.com/office/officeart/2005/8/layout/hList3"/>
    <dgm:cxn modelId="{84C8BFEC-2873-45A8-A69C-C4667C8E7A18}" type="presParOf" srcId="{09C1C277-874A-461A-BBEA-29C7DF83B0FB}" destId="{AEACC2AD-441B-4B7F-B77A-0B7227EF5B5F}" srcOrd="1" destOrd="0" presId="urn:microsoft.com/office/officeart/2005/8/layout/hList3"/>
    <dgm:cxn modelId="{2902049D-D58F-4BF0-88DF-C728B989A157}" type="presParOf" srcId="{AEACC2AD-441B-4B7F-B77A-0B7227EF5B5F}" destId="{6966E9B1-001F-4F2A-80B4-C3E4D4C68DA8}" srcOrd="0" destOrd="0" presId="urn:microsoft.com/office/officeart/2005/8/layout/hList3"/>
    <dgm:cxn modelId="{8629FB59-42D9-4443-A64F-0D5E93A5F20D}" type="presParOf" srcId="{AEACC2AD-441B-4B7F-B77A-0B7227EF5B5F}" destId="{8AD877AA-AF83-4801-8AA4-1796EF7D528C}" srcOrd="1" destOrd="0" presId="urn:microsoft.com/office/officeart/2005/8/layout/hList3"/>
    <dgm:cxn modelId="{EDDE8296-AFDD-4C6F-9527-4E0A878AE8F2}" type="presParOf" srcId="{AEACC2AD-441B-4B7F-B77A-0B7227EF5B5F}" destId="{A8A24648-EAEA-4051-9759-55C5070A0FD0}" srcOrd="2" destOrd="0" presId="urn:microsoft.com/office/officeart/2005/8/layout/hList3"/>
    <dgm:cxn modelId="{ED9FEC49-5222-4EB4-8493-10E0FF10E86E}" type="presParOf" srcId="{09C1C277-874A-461A-BBEA-29C7DF83B0FB}" destId="{78CD0A04-8144-4B92-9E63-D80BA55119E0}" srcOrd="2" destOrd="0" presId="urn:microsoft.com/office/officeart/2005/8/layout/h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87519A-99D5-4246-998D-66C0780F1DAF}"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A4AED2E4-0B89-467B-B350-F68E8FF7F605}">
      <dgm:prSet phldrT="[Text]" custT="1"/>
      <dgm:spPr/>
      <dgm:t>
        <a:bodyPr/>
        <a:lstStyle/>
        <a:p>
          <a:r>
            <a:rPr lang="en-US" sz="2400" baseline="0" dirty="0" smtClean="0"/>
            <a:t>ASTNA</a:t>
          </a:r>
          <a:endParaRPr lang="en-US" sz="2400" baseline="0" dirty="0"/>
        </a:p>
      </dgm:t>
    </dgm:pt>
    <dgm:pt modelId="{36FA9AF1-8963-45CB-ADE0-B6E6BF1FF7CC}" type="parTrans" cxnId="{9D82F66D-72CD-4429-8A1E-05EEDB8876CB}">
      <dgm:prSet/>
      <dgm:spPr/>
      <dgm:t>
        <a:bodyPr/>
        <a:lstStyle/>
        <a:p>
          <a:endParaRPr lang="en-US"/>
        </a:p>
      </dgm:t>
    </dgm:pt>
    <dgm:pt modelId="{2FBF60AF-6432-435F-9F74-14D4BD5ECBAB}" type="sibTrans" cxnId="{9D82F66D-72CD-4429-8A1E-05EEDB8876CB}">
      <dgm:prSet/>
      <dgm:spPr/>
      <dgm:t>
        <a:bodyPr/>
        <a:lstStyle/>
        <a:p>
          <a:endParaRPr lang="en-US"/>
        </a:p>
      </dgm:t>
    </dgm:pt>
    <dgm:pt modelId="{B1DCCF33-22FB-4F4A-9930-D301D1982895}">
      <dgm:prSet phldrT="[Text]" custT="1"/>
      <dgm:spPr/>
      <dgm:t>
        <a:bodyPr/>
        <a:lstStyle/>
        <a:p>
          <a:r>
            <a:rPr lang="en-US" sz="2400" baseline="0" dirty="0" smtClean="0"/>
            <a:t>AACN</a:t>
          </a:r>
          <a:endParaRPr lang="en-US" sz="2400" baseline="0" dirty="0"/>
        </a:p>
      </dgm:t>
    </dgm:pt>
    <dgm:pt modelId="{5211FA20-E495-4C89-B6E0-4BBD46234980}" type="parTrans" cxnId="{970B1E0F-57D2-4A3C-9FDB-F77EC82B3084}">
      <dgm:prSet/>
      <dgm:spPr/>
      <dgm:t>
        <a:bodyPr/>
        <a:lstStyle/>
        <a:p>
          <a:endParaRPr lang="en-US"/>
        </a:p>
      </dgm:t>
    </dgm:pt>
    <dgm:pt modelId="{FC996EC4-EB22-4AF4-905A-2060F8D20819}" type="sibTrans" cxnId="{970B1E0F-57D2-4A3C-9FDB-F77EC82B3084}">
      <dgm:prSet/>
      <dgm:spPr/>
      <dgm:t>
        <a:bodyPr/>
        <a:lstStyle/>
        <a:p>
          <a:endParaRPr lang="en-US"/>
        </a:p>
      </dgm:t>
    </dgm:pt>
    <dgm:pt modelId="{5EFF06C6-1E0E-4698-8C56-AC52D1B07663}">
      <dgm:prSet phldrT="[Text]" custT="1"/>
      <dgm:spPr/>
      <dgm:t>
        <a:bodyPr/>
        <a:lstStyle/>
        <a:p>
          <a:r>
            <a:rPr lang="en-US" sz="2400" baseline="0" dirty="0" smtClean="0"/>
            <a:t>ITLS</a:t>
          </a:r>
          <a:endParaRPr lang="en-US" sz="2400" baseline="0" dirty="0"/>
        </a:p>
      </dgm:t>
    </dgm:pt>
    <dgm:pt modelId="{F63187CF-11ED-480A-BA49-A7E749BFD99D}" type="parTrans" cxnId="{C4D521AE-202C-4F4C-AC88-A962CE3CFB1E}">
      <dgm:prSet/>
      <dgm:spPr/>
      <dgm:t>
        <a:bodyPr/>
        <a:lstStyle/>
        <a:p>
          <a:endParaRPr lang="en-US"/>
        </a:p>
      </dgm:t>
    </dgm:pt>
    <dgm:pt modelId="{B1C7CA1D-A4DA-4D96-99BF-58232B9A758A}" type="sibTrans" cxnId="{C4D521AE-202C-4F4C-AC88-A962CE3CFB1E}">
      <dgm:prSet/>
      <dgm:spPr/>
      <dgm:t>
        <a:bodyPr/>
        <a:lstStyle/>
        <a:p>
          <a:endParaRPr lang="en-US"/>
        </a:p>
      </dgm:t>
    </dgm:pt>
    <dgm:pt modelId="{AA199D74-9B1C-489C-86E1-6119499CEE9B}">
      <dgm:prSet phldrT="[Text]" custT="1"/>
      <dgm:spPr/>
      <dgm:t>
        <a:bodyPr/>
        <a:lstStyle/>
        <a:p>
          <a:r>
            <a:rPr lang="en-US" sz="2300" baseline="0" dirty="0" smtClean="0"/>
            <a:t>NAEMSP</a:t>
          </a:r>
          <a:endParaRPr lang="en-US" sz="2300" baseline="0" dirty="0"/>
        </a:p>
      </dgm:t>
    </dgm:pt>
    <dgm:pt modelId="{B1838E27-B14F-4D48-96F1-F0C418710445}" type="parTrans" cxnId="{2F54527C-FD2E-434E-8856-689FFCF75E0E}">
      <dgm:prSet/>
      <dgm:spPr/>
      <dgm:t>
        <a:bodyPr/>
        <a:lstStyle/>
        <a:p>
          <a:endParaRPr lang="en-US"/>
        </a:p>
      </dgm:t>
    </dgm:pt>
    <dgm:pt modelId="{2C007EE8-F0AB-4436-BCCE-0448C6CB0701}" type="sibTrans" cxnId="{2F54527C-FD2E-434E-8856-689FFCF75E0E}">
      <dgm:prSet/>
      <dgm:spPr/>
      <dgm:t>
        <a:bodyPr/>
        <a:lstStyle/>
        <a:p>
          <a:endParaRPr lang="en-US"/>
        </a:p>
      </dgm:t>
    </dgm:pt>
    <dgm:pt modelId="{0115C3A1-CE32-4665-8E24-E27284E8E264}">
      <dgm:prSet phldrT="[Text]" custT="1"/>
      <dgm:spPr/>
      <dgm:t>
        <a:bodyPr/>
        <a:lstStyle/>
        <a:p>
          <a:r>
            <a:rPr lang="en-US" sz="2400" baseline="0" dirty="0" smtClean="0"/>
            <a:t>SPN</a:t>
          </a:r>
          <a:endParaRPr lang="en-US" sz="2400" baseline="0" dirty="0"/>
        </a:p>
      </dgm:t>
    </dgm:pt>
    <dgm:pt modelId="{6E5F025E-A436-4209-9BEF-A5295EF92980}" type="parTrans" cxnId="{300A1587-0319-4AEE-8624-CC1950A376EE}">
      <dgm:prSet/>
      <dgm:spPr/>
      <dgm:t>
        <a:bodyPr/>
        <a:lstStyle/>
        <a:p>
          <a:endParaRPr lang="en-US"/>
        </a:p>
      </dgm:t>
    </dgm:pt>
    <dgm:pt modelId="{12D9C21B-5C38-419C-8C04-2506DC6E475A}" type="sibTrans" cxnId="{300A1587-0319-4AEE-8624-CC1950A376EE}">
      <dgm:prSet/>
      <dgm:spPr/>
      <dgm:t>
        <a:bodyPr/>
        <a:lstStyle/>
        <a:p>
          <a:endParaRPr lang="en-US" sz="2400" baseline="0"/>
        </a:p>
      </dgm:t>
    </dgm:pt>
    <dgm:pt modelId="{29E58A5B-38F5-47EF-86BB-CF3A46FFECE2}">
      <dgm:prSet custT="1"/>
      <dgm:spPr/>
      <dgm:t>
        <a:bodyPr/>
        <a:lstStyle/>
        <a:p>
          <a:r>
            <a:rPr lang="en-US" sz="2400" baseline="0" dirty="0" smtClean="0"/>
            <a:t>ACEP</a:t>
          </a:r>
          <a:endParaRPr lang="en-US" sz="2400" baseline="0" dirty="0"/>
        </a:p>
      </dgm:t>
    </dgm:pt>
    <dgm:pt modelId="{C5DFA5EA-3D54-4554-B8A9-11EF06066846}" type="parTrans" cxnId="{314536F6-BF24-468C-AD56-6E1EE9808822}">
      <dgm:prSet/>
      <dgm:spPr/>
      <dgm:t>
        <a:bodyPr/>
        <a:lstStyle/>
        <a:p>
          <a:endParaRPr lang="en-US"/>
        </a:p>
      </dgm:t>
    </dgm:pt>
    <dgm:pt modelId="{8258AAF8-B933-4D79-9959-4847A26A8FE5}" type="sibTrans" cxnId="{314536F6-BF24-468C-AD56-6E1EE9808822}">
      <dgm:prSet/>
      <dgm:spPr/>
      <dgm:t>
        <a:bodyPr/>
        <a:lstStyle/>
        <a:p>
          <a:endParaRPr lang="en-US"/>
        </a:p>
      </dgm:t>
    </dgm:pt>
    <dgm:pt modelId="{8738161A-AC44-45B2-A5D1-A0010969D24F}">
      <dgm:prSet custT="1"/>
      <dgm:spPr/>
      <dgm:t>
        <a:bodyPr/>
        <a:lstStyle/>
        <a:p>
          <a:r>
            <a:rPr lang="en-US" sz="2400" baseline="0" dirty="0" smtClean="0"/>
            <a:t>CoTCC</a:t>
          </a:r>
          <a:endParaRPr lang="en-US" sz="2400" baseline="0" dirty="0"/>
        </a:p>
      </dgm:t>
    </dgm:pt>
    <dgm:pt modelId="{BCEB5C2B-2C00-49E2-8C11-30F3DF7FD422}" type="parTrans" cxnId="{07F6FA33-D157-4AD7-A0D5-CC20A1E173DD}">
      <dgm:prSet/>
      <dgm:spPr/>
      <dgm:t>
        <a:bodyPr/>
        <a:lstStyle/>
        <a:p>
          <a:endParaRPr lang="en-US"/>
        </a:p>
      </dgm:t>
    </dgm:pt>
    <dgm:pt modelId="{73E9BEA6-6429-438C-A952-5557E3239321}" type="sibTrans" cxnId="{07F6FA33-D157-4AD7-A0D5-CC20A1E173DD}">
      <dgm:prSet/>
      <dgm:spPr/>
      <dgm:t>
        <a:bodyPr tIns="0"/>
        <a:lstStyle/>
        <a:p>
          <a:endParaRPr lang="en-US"/>
        </a:p>
      </dgm:t>
    </dgm:pt>
    <dgm:pt modelId="{EEAE0F0E-61ED-4933-8D23-775F1ECF07A0}">
      <dgm:prSet custT="1"/>
      <dgm:spPr/>
      <dgm:t>
        <a:bodyPr/>
        <a:lstStyle/>
        <a:p>
          <a:r>
            <a:rPr lang="en-US" sz="2400" baseline="0" dirty="0" smtClean="0"/>
            <a:t>INS</a:t>
          </a:r>
          <a:endParaRPr lang="en-US" sz="2400" baseline="0" dirty="0"/>
        </a:p>
      </dgm:t>
    </dgm:pt>
    <dgm:pt modelId="{B59560BB-4612-4964-9573-F5002E355A17}" type="parTrans" cxnId="{ADDA1621-25EB-4F43-A5DA-A6296D637A37}">
      <dgm:prSet/>
      <dgm:spPr/>
      <dgm:t>
        <a:bodyPr/>
        <a:lstStyle/>
        <a:p>
          <a:endParaRPr lang="en-US"/>
        </a:p>
      </dgm:t>
    </dgm:pt>
    <dgm:pt modelId="{951C25AB-4EF6-4DDF-83AE-599C78126ED4}" type="sibTrans" cxnId="{ADDA1621-25EB-4F43-A5DA-A6296D637A37}">
      <dgm:prSet/>
      <dgm:spPr/>
      <dgm:t>
        <a:bodyPr/>
        <a:lstStyle/>
        <a:p>
          <a:endParaRPr lang="en-US"/>
        </a:p>
      </dgm:t>
    </dgm:pt>
    <dgm:pt modelId="{FBF7A0C4-7C10-487E-986A-6B05185B35F8}">
      <dgm:prSet custT="1"/>
      <dgm:spPr/>
      <dgm:t>
        <a:bodyPr/>
        <a:lstStyle/>
        <a:p>
          <a:r>
            <a:rPr lang="en-US" sz="2400" baseline="0" dirty="0" smtClean="0"/>
            <a:t>ACS</a:t>
          </a:r>
          <a:endParaRPr lang="en-US" sz="2400" baseline="0" dirty="0"/>
        </a:p>
      </dgm:t>
    </dgm:pt>
    <dgm:pt modelId="{99BFE8FE-AB83-4330-8F5D-28FBC5F538E2}" type="parTrans" cxnId="{E905324E-4750-4443-9E47-2330AD86FC46}">
      <dgm:prSet/>
      <dgm:spPr/>
      <dgm:t>
        <a:bodyPr/>
        <a:lstStyle/>
        <a:p>
          <a:endParaRPr lang="en-US"/>
        </a:p>
      </dgm:t>
    </dgm:pt>
    <dgm:pt modelId="{B21E91AB-ACC7-48A7-8945-478C160FB0E1}" type="sibTrans" cxnId="{E905324E-4750-4443-9E47-2330AD86FC46}">
      <dgm:prSet/>
      <dgm:spPr/>
      <dgm:t>
        <a:bodyPr/>
        <a:lstStyle/>
        <a:p>
          <a:endParaRPr lang="en-US"/>
        </a:p>
      </dgm:t>
    </dgm:pt>
    <dgm:pt modelId="{F8AF92C2-F43A-4F17-8AC1-BEFAAEA5BE13}">
      <dgm:prSet custT="1"/>
      <dgm:spPr/>
      <dgm:t>
        <a:bodyPr/>
        <a:lstStyle/>
        <a:p>
          <a:r>
            <a:rPr lang="en-US" sz="2400" baseline="0" dirty="0" smtClean="0"/>
            <a:t>ENA</a:t>
          </a:r>
          <a:endParaRPr lang="en-US" sz="2400" baseline="0" dirty="0"/>
        </a:p>
      </dgm:t>
    </dgm:pt>
    <dgm:pt modelId="{E64C70A3-C029-4544-A80E-36A0369EC38E}" type="parTrans" cxnId="{0C16981F-AB55-4074-9EDF-50EAE8F98FD0}">
      <dgm:prSet/>
      <dgm:spPr/>
      <dgm:t>
        <a:bodyPr/>
        <a:lstStyle/>
        <a:p>
          <a:endParaRPr lang="en-US"/>
        </a:p>
      </dgm:t>
    </dgm:pt>
    <dgm:pt modelId="{8E39D644-735E-42EB-B8C3-D1C7838E2773}" type="sibTrans" cxnId="{0C16981F-AB55-4074-9EDF-50EAE8F98FD0}">
      <dgm:prSet/>
      <dgm:spPr/>
      <dgm:t>
        <a:bodyPr/>
        <a:lstStyle/>
        <a:p>
          <a:endParaRPr lang="en-US"/>
        </a:p>
      </dgm:t>
    </dgm:pt>
    <dgm:pt modelId="{06B02C51-F4E5-4132-A542-5A9F323C677D}" type="pres">
      <dgm:prSet presAssocID="{BD87519A-99D5-4246-998D-66C0780F1DAF}" presName="cycle" presStyleCnt="0">
        <dgm:presLayoutVars>
          <dgm:dir/>
          <dgm:resizeHandles val="exact"/>
        </dgm:presLayoutVars>
      </dgm:prSet>
      <dgm:spPr/>
      <dgm:t>
        <a:bodyPr/>
        <a:lstStyle/>
        <a:p>
          <a:endParaRPr lang="en-US"/>
        </a:p>
      </dgm:t>
    </dgm:pt>
    <dgm:pt modelId="{277F692B-3632-4455-BBF5-87CF82B727BF}" type="pres">
      <dgm:prSet presAssocID="{A4AED2E4-0B89-467B-B350-F68E8FF7F605}" presName="node" presStyleLbl="node1" presStyleIdx="0" presStyleCnt="10" custScaleX="162540">
        <dgm:presLayoutVars>
          <dgm:bulletEnabled val="1"/>
        </dgm:presLayoutVars>
      </dgm:prSet>
      <dgm:spPr/>
      <dgm:t>
        <a:bodyPr/>
        <a:lstStyle/>
        <a:p>
          <a:endParaRPr lang="en-US"/>
        </a:p>
      </dgm:t>
    </dgm:pt>
    <dgm:pt modelId="{18678DB0-ECD2-4EF6-8D58-8A13449C04E9}" type="pres">
      <dgm:prSet presAssocID="{A4AED2E4-0B89-467B-B350-F68E8FF7F605}" presName="spNode" presStyleCnt="0"/>
      <dgm:spPr/>
    </dgm:pt>
    <dgm:pt modelId="{F8EFDD9F-AB04-476B-AF09-4CB1FE01F265}" type="pres">
      <dgm:prSet presAssocID="{2FBF60AF-6432-435F-9F74-14D4BD5ECBAB}" presName="sibTrans" presStyleLbl="sibTrans1D1" presStyleIdx="0" presStyleCnt="10"/>
      <dgm:spPr/>
      <dgm:t>
        <a:bodyPr/>
        <a:lstStyle/>
        <a:p>
          <a:endParaRPr lang="en-US"/>
        </a:p>
      </dgm:t>
    </dgm:pt>
    <dgm:pt modelId="{A8FF9EF2-B870-4085-A463-D810BECB5159}" type="pres">
      <dgm:prSet presAssocID="{B1DCCF33-22FB-4F4A-9930-D301D1982895}" presName="node" presStyleLbl="node1" presStyleIdx="1" presStyleCnt="10" custScaleX="162540" custRadScaleRad="98955" custRadScaleInc="56604">
        <dgm:presLayoutVars>
          <dgm:bulletEnabled val="1"/>
        </dgm:presLayoutVars>
      </dgm:prSet>
      <dgm:spPr/>
      <dgm:t>
        <a:bodyPr/>
        <a:lstStyle/>
        <a:p>
          <a:endParaRPr lang="en-US"/>
        </a:p>
      </dgm:t>
    </dgm:pt>
    <dgm:pt modelId="{8114B509-F911-4806-AA35-FFDCD7B43F4E}" type="pres">
      <dgm:prSet presAssocID="{B1DCCF33-22FB-4F4A-9930-D301D1982895}" presName="spNode" presStyleCnt="0"/>
      <dgm:spPr/>
    </dgm:pt>
    <dgm:pt modelId="{C49AAAE7-067C-4C8C-8615-DCC8B2514115}" type="pres">
      <dgm:prSet presAssocID="{FC996EC4-EB22-4AF4-905A-2060F8D20819}" presName="sibTrans" presStyleLbl="sibTrans1D1" presStyleIdx="1" presStyleCnt="10"/>
      <dgm:spPr/>
      <dgm:t>
        <a:bodyPr/>
        <a:lstStyle/>
        <a:p>
          <a:endParaRPr lang="en-US"/>
        </a:p>
      </dgm:t>
    </dgm:pt>
    <dgm:pt modelId="{2D0CE1A3-A234-4B9B-B238-36FCE5EA01F8}" type="pres">
      <dgm:prSet presAssocID="{29E58A5B-38F5-47EF-86BB-CF3A46FFECE2}" presName="node" presStyleLbl="node1" presStyleIdx="2" presStyleCnt="10" custScaleX="162540">
        <dgm:presLayoutVars>
          <dgm:bulletEnabled val="1"/>
        </dgm:presLayoutVars>
      </dgm:prSet>
      <dgm:spPr/>
      <dgm:t>
        <a:bodyPr/>
        <a:lstStyle/>
        <a:p>
          <a:endParaRPr lang="en-US"/>
        </a:p>
      </dgm:t>
    </dgm:pt>
    <dgm:pt modelId="{A391DDB5-0BEE-42EF-A591-62A979CA0DC3}" type="pres">
      <dgm:prSet presAssocID="{29E58A5B-38F5-47EF-86BB-CF3A46FFECE2}" presName="spNode" presStyleCnt="0"/>
      <dgm:spPr/>
    </dgm:pt>
    <dgm:pt modelId="{F3268E94-F91C-4731-923F-8969535D4790}" type="pres">
      <dgm:prSet presAssocID="{8258AAF8-B933-4D79-9959-4847A26A8FE5}" presName="sibTrans" presStyleLbl="sibTrans1D1" presStyleIdx="2" presStyleCnt="10"/>
      <dgm:spPr/>
      <dgm:t>
        <a:bodyPr/>
        <a:lstStyle/>
        <a:p>
          <a:endParaRPr lang="en-US"/>
        </a:p>
      </dgm:t>
    </dgm:pt>
    <dgm:pt modelId="{A0DA3045-D790-49CE-BEBD-05129C0B642F}" type="pres">
      <dgm:prSet presAssocID="{FBF7A0C4-7C10-487E-986A-6B05185B35F8}" presName="node" presStyleLbl="node1" presStyleIdx="3" presStyleCnt="10" custScaleX="162540" custRadScaleRad="103421" custRadScaleInc="-49843">
        <dgm:presLayoutVars>
          <dgm:bulletEnabled val="1"/>
        </dgm:presLayoutVars>
      </dgm:prSet>
      <dgm:spPr/>
      <dgm:t>
        <a:bodyPr/>
        <a:lstStyle/>
        <a:p>
          <a:endParaRPr lang="en-US"/>
        </a:p>
      </dgm:t>
    </dgm:pt>
    <dgm:pt modelId="{CA9142B9-F303-4B8C-B13E-7FEF717D36EC}" type="pres">
      <dgm:prSet presAssocID="{FBF7A0C4-7C10-487E-986A-6B05185B35F8}" presName="spNode" presStyleCnt="0"/>
      <dgm:spPr/>
    </dgm:pt>
    <dgm:pt modelId="{E1BFD382-6128-4168-9399-497C5A6F014F}" type="pres">
      <dgm:prSet presAssocID="{B21E91AB-ACC7-48A7-8945-478C160FB0E1}" presName="sibTrans" presStyleLbl="sibTrans1D1" presStyleIdx="3" presStyleCnt="10"/>
      <dgm:spPr/>
      <dgm:t>
        <a:bodyPr/>
        <a:lstStyle/>
        <a:p>
          <a:endParaRPr lang="en-US"/>
        </a:p>
      </dgm:t>
    </dgm:pt>
    <dgm:pt modelId="{8F451E62-0BDB-463A-B68E-AFCB679C9C1D}" type="pres">
      <dgm:prSet presAssocID="{8738161A-AC44-45B2-A5D1-A0010969D24F}" presName="node" presStyleLbl="node1" presStyleIdx="4" presStyleCnt="10" custScaleX="162540" custRadScaleRad="104776" custRadScaleInc="-112730">
        <dgm:presLayoutVars>
          <dgm:bulletEnabled val="1"/>
        </dgm:presLayoutVars>
      </dgm:prSet>
      <dgm:spPr/>
      <dgm:t>
        <a:bodyPr/>
        <a:lstStyle/>
        <a:p>
          <a:endParaRPr lang="en-US"/>
        </a:p>
      </dgm:t>
    </dgm:pt>
    <dgm:pt modelId="{C87FBC73-0C7B-43E2-85BA-69E5FFE7239E}" type="pres">
      <dgm:prSet presAssocID="{8738161A-AC44-45B2-A5D1-A0010969D24F}" presName="spNode" presStyleCnt="0"/>
      <dgm:spPr/>
    </dgm:pt>
    <dgm:pt modelId="{0B96435F-2F46-422C-8073-E4B39E1C2DD1}" type="pres">
      <dgm:prSet presAssocID="{73E9BEA6-6429-438C-A952-5557E3239321}" presName="sibTrans" presStyleLbl="sibTrans1D1" presStyleIdx="4" presStyleCnt="10"/>
      <dgm:spPr/>
      <dgm:t>
        <a:bodyPr/>
        <a:lstStyle/>
        <a:p>
          <a:endParaRPr lang="en-US"/>
        </a:p>
      </dgm:t>
    </dgm:pt>
    <dgm:pt modelId="{C19F53A9-825E-4658-A1CD-696AB2CC2894}" type="pres">
      <dgm:prSet presAssocID="{F8AF92C2-F43A-4F17-8AC1-BEFAAEA5BE13}" presName="node" presStyleLbl="node1" presStyleIdx="5" presStyleCnt="10" custScaleX="162540">
        <dgm:presLayoutVars>
          <dgm:bulletEnabled val="1"/>
        </dgm:presLayoutVars>
      </dgm:prSet>
      <dgm:spPr/>
      <dgm:t>
        <a:bodyPr/>
        <a:lstStyle/>
        <a:p>
          <a:endParaRPr lang="en-US"/>
        </a:p>
      </dgm:t>
    </dgm:pt>
    <dgm:pt modelId="{DE6F8683-D595-4FE9-9CB2-BEA0ADA90B96}" type="pres">
      <dgm:prSet presAssocID="{F8AF92C2-F43A-4F17-8AC1-BEFAAEA5BE13}" presName="spNode" presStyleCnt="0"/>
      <dgm:spPr/>
    </dgm:pt>
    <dgm:pt modelId="{467CBF80-D9D1-43D3-BE37-F86B1CC5C483}" type="pres">
      <dgm:prSet presAssocID="{8E39D644-735E-42EB-B8C3-D1C7838E2773}" presName="sibTrans" presStyleLbl="sibTrans1D1" presStyleIdx="5" presStyleCnt="10"/>
      <dgm:spPr/>
      <dgm:t>
        <a:bodyPr/>
        <a:lstStyle/>
        <a:p>
          <a:endParaRPr lang="en-US"/>
        </a:p>
      </dgm:t>
    </dgm:pt>
    <dgm:pt modelId="{106CE41F-7DE9-46CB-B023-E86C711AF5F2}" type="pres">
      <dgm:prSet presAssocID="{EEAE0F0E-61ED-4933-8D23-775F1ECF07A0}" presName="node" presStyleLbl="node1" presStyleIdx="6" presStyleCnt="10" custScaleX="162617" custScaleY="100072" custRadScaleRad="100513" custRadScaleInc="95172">
        <dgm:presLayoutVars>
          <dgm:bulletEnabled val="1"/>
        </dgm:presLayoutVars>
      </dgm:prSet>
      <dgm:spPr/>
      <dgm:t>
        <a:bodyPr/>
        <a:lstStyle/>
        <a:p>
          <a:endParaRPr lang="en-US"/>
        </a:p>
      </dgm:t>
    </dgm:pt>
    <dgm:pt modelId="{3F98B5E2-6117-4C6E-8973-E15D698BDEB6}" type="pres">
      <dgm:prSet presAssocID="{EEAE0F0E-61ED-4933-8D23-775F1ECF07A0}" presName="spNode" presStyleCnt="0"/>
      <dgm:spPr/>
    </dgm:pt>
    <dgm:pt modelId="{66B92E1F-F7D3-4222-8575-08D27B429EB4}" type="pres">
      <dgm:prSet presAssocID="{951C25AB-4EF6-4DDF-83AE-599C78126ED4}" presName="sibTrans" presStyleLbl="sibTrans1D1" presStyleIdx="6" presStyleCnt="10"/>
      <dgm:spPr/>
      <dgm:t>
        <a:bodyPr/>
        <a:lstStyle/>
        <a:p>
          <a:endParaRPr lang="en-US"/>
        </a:p>
      </dgm:t>
    </dgm:pt>
    <dgm:pt modelId="{9539E052-8AD4-4084-B8A4-979F5B44C063}" type="pres">
      <dgm:prSet presAssocID="{5EFF06C6-1E0E-4698-8C56-AC52D1B07663}" presName="node" presStyleLbl="node1" presStyleIdx="7" presStyleCnt="10" custScaleX="162540" custRadScaleRad="101350" custRadScaleInc="47765">
        <dgm:presLayoutVars>
          <dgm:bulletEnabled val="1"/>
        </dgm:presLayoutVars>
      </dgm:prSet>
      <dgm:spPr/>
      <dgm:t>
        <a:bodyPr/>
        <a:lstStyle/>
        <a:p>
          <a:endParaRPr lang="en-US"/>
        </a:p>
      </dgm:t>
    </dgm:pt>
    <dgm:pt modelId="{909FB02B-A636-43E3-AE66-33399E533D52}" type="pres">
      <dgm:prSet presAssocID="{5EFF06C6-1E0E-4698-8C56-AC52D1B07663}" presName="spNode" presStyleCnt="0"/>
      <dgm:spPr/>
    </dgm:pt>
    <dgm:pt modelId="{82B1BD7F-1779-45CD-B261-26A3BDB5D381}" type="pres">
      <dgm:prSet presAssocID="{B1C7CA1D-A4DA-4D96-99BF-58232B9A758A}" presName="sibTrans" presStyleLbl="sibTrans1D1" presStyleIdx="7" presStyleCnt="10"/>
      <dgm:spPr/>
      <dgm:t>
        <a:bodyPr/>
        <a:lstStyle/>
        <a:p>
          <a:endParaRPr lang="en-US"/>
        </a:p>
      </dgm:t>
    </dgm:pt>
    <dgm:pt modelId="{5B307970-E3B3-46DC-99EF-8869463E4384}" type="pres">
      <dgm:prSet presAssocID="{AA199D74-9B1C-489C-86E1-6119499CEE9B}" presName="node" presStyleLbl="node1" presStyleIdx="8" presStyleCnt="10" custScaleX="185760">
        <dgm:presLayoutVars>
          <dgm:bulletEnabled val="1"/>
        </dgm:presLayoutVars>
      </dgm:prSet>
      <dgm:spPr/>
      <dgm:t>
        <a:bodyPr/>
        <a:lstStyle/>
        <a:p>
          <a:endParaRPr lang="en-US"/>
        </a:p>
      </dgm:t>
    </dgm:pt>
    <dgm:pt modelId="{BAC06001-E57A-438F-AFCE-F7F7A26D34E0}" type="pres">
      <dgm:prSet presAssocID="{AA199D74-9B1C-489C-86E1-6119499CEE9B}" presName="spNode" presStyleCnt="0"/>
      <dgm:spPr/>
    </dgm:pt>
    <dgm:pt modelId="{2EF90568-99EE-4D21-9B0A-C24457A83A06}" type="pres">
      <dgm:prSet presAssocID="{2C007EE8-F0AB-4436-BCCE-0448C6CB0701}" presName="sibTrans" presStyleLbl="sibTrans1D1" presStyleIdx="8" presStyleCnt="10"/>
      <dgm:spPr/>
      <dgm:t>
        <a:bodyPr/>
        <a:lstStyle/>
        <a:p>
          <a:endParaRPr lang="en-US"/>
        </a:p>
      </dgm:t>
    </dgm:pt>
    <dgm:pt modelId="{E32C51C2-1E80-454B-9675-E159B52724F6}" type="pres">
      <dgm:prSet presAssocID="{0115C3A1-CE32-4665-8E24-E27284E8E264}" presName="node" presStyleLbl="node1" presStyleIdx="9" presStyleCnt="10" custScaleX="162540" custRadScaleRad="100201" custRadScaleInc="-37522">
        <dgm:presLayoutVars>
          <dgm:bulletEnabled val="1"/>
        </dgm:presLayoutVars>
      </dgm:prSet>
      <dgm:spPr/>
      <dgm:t>
        <a:bodyPr/>
        <a:lstStyle/>
        <a:p>
          <a:endParaRPr lang="en-US"/>
        </a:p>
      </dgm:t>
    </dgm:pt>
    <dgm:pt modelId="{AB566405-304B-47A7-BA21-509623462AB6}" type="pres">
      <dgm:prSet presAssocID="{0115C3A1-CE32-4665-8E24-E27284E8E264}" presName="spNode" presStyleCnt="0"/>
      <dgm:spPr/>
    </dgm:pt>
    <dgm:pt modelId="{80347DCC-B6EF-44A9-B48A-9ED9904600AE}" type="pres">
      <dgm:prSet presAssocID="{12D9C21B-5C38-419C-8C04-2506DC6E475A}" presName="sibTrans" presStyleLbl="sibTrans1D1" presStyleIdx="9" presStyleCnt="10"/>
      <dgm:spPr/>
      <dgm:t>
        <a:bodyPr/>
        <a:lstStyle/>
        <a:p>
          <a:endParaRPr lang="en-US"/>
        </a:p>
      </dgm:t>
    </dgm:pt>
  </dgm:ptLst>
  <dgm:cxnLst>
    <dgm:cxn modelId="{F36335A0-43A1-4473-813C-0B13D4B7F26A}" type="presOf" srcId="{A4AED2E4-0B89-467B-B350-F68E8FF7F605}" destId="{277F692B-3632-4455-BBF5-87CF82B727BF}" srcOrd="0" destOrd="0" presId="urn:microsoft.com/office/officeart/2005/8/layout/cycle6"/>
    <dgm:cxn modelId="{58DA3B58-2575-4DE7-B8BB-03F3BABB430E}" type="presOf" srcId="{B21E91AB-ACC7-48A7-8945-478C160FB0E1}" destId="{E1BFD382-6128-4168-9399-497C5A6F014F}" srcOrd="0" destOrd="0" presId="urn:microsoft.com/office/officeart/2005/8/layout/cycle6"/>
    <dgm:cxn modelId="{314536F6-BF24-468C-AD56-6E1EE9808822}" srcId="{BD87519A-99D5-4246-998D-66C0780F1DAF}" destId="{29E58A5B-38F5-47EF-86BB-CF3A46FFECE2}" srcOrd="2" destOrd="0" parTransId="{C5DFA5EA-3D54-4554-B8A9-11EF06066846}" sibTransId="{8258AAF8-B933-4D79-9959-4847A26A8FE5}"/>
    <dgm:cxn modelId="{4EA83512-C4C1-4B35-A0F6-DB562A888113}" type="presOf" srcId="{FC996EC4-EB22-4AF4-905A-2060F8D20819}" destId="{C49AAAE7-067C-4C8C-8615-DCC8B2514115}" srcOrd="0" destOrd="0" presId="urn:microsoft.com/office/officeart/2005/8/layout/cycle6"/>
    <dgm:cxn modelId="{970B1E0F-57D2-4A3C-9FDB-F77EC82B3084}" srcId="{BD87519A-99D5-4246-998D-66C0780F1DAF}" destId="{B1DCCF33-22FB-4F4A-9930-D301D1982895}" srcOrd="1" destOrd="0" parTransId="{5211FA20-E495-4C89-B6E0-4BBD46234980}" sibTransId="{FC996EC4-EB22-4AF4-905A-2060F8D20819}"/>
    <dgm:cxn modelId="{D1DBA985-F031-48BB-ABD9-1F5050FC6A4D}" type="presOf" srcId="{B1C7CA1D-A4DA-4D96-99BF-58232B9A758A}" destId="{82B1BD7F-1779-45CD-B261-26A3BDB5D381}" srcOrd="0" destOrd="0" presId="urn:microsoft.com/office/officeart/2005/8/layout/cycle6"/>
    <dgm:cxn modelId="{0C16981F-AB55-4074-9EDF-50EAE8F98FD0}" srcId="{BD87519A-99D5-4246-998D-66C0780F1DAF}" destId="{F8AF92C2-F43A-4F17-8AC1-BEFAAEA5BE13}" srcOrd="5" destOrd="0" parTransId="{E64C70A3-C029-4544-A80E-36A0369EC38E}" sibTransId="{8E39D644-735E-42EB-B8C3-D1C7838E2773}"/>
    <dgm:cxn modelId="{AF20CA70-3D1A-4BDF-979B-DAF8CF563B17}" type="presOf" srcId="{8258AAF8-B933-4D79-9959-4847A26A8FE5}" destId="{F3268E94-F91C-4731-923F-8969535D4790}" srcOrd="0" destOrd="0" presId="urn:microsoft.com/office/officeart/2005/8/layout/cycle6"/>
    <dgm:cxn modelId="{07F6FA33-D157-4AD7-A0D5-CC20A1E173DD}" srcId="{BD87519A-99D5-4246-998D-66C0780F1DAF}" destId="{8738161A-AC44-45B2-A5D1-A0010969D24F}" srcOrd="4" destOrd="0" parTransId="{BCEB5C2B-2C00-49E2-8C11-30F3DF7FD422}" sibTransId="{73E9BEA6-6429-438C-A952-5557E3239321}"/>
    <dgm:cxn modelId="{F5E8359C-F5FD-4DB4-9253-99577950D1A0}" type="presOf" srcId="{EEAE0F0E-61ED-4933-8D23-775F1ECF07A0}" destId="{106CE41F-7DE9-46CB-B023-E86C711AF5F2}" srcOrd="0" destOrd="0" presId="urn:microsoft.com/office/officeart/2005/8/layout/cycle6"/>
    <dgm:cxn modelId="{300A1587-0319-4AEE-8624-CC1950A376EE}" srcId="{BD87519A-99D5-4246-998D-66C0780F1DAF}" destId="{0115C3A1-CE32-4665-8E24-E27284E8E264}" srcOrd="9" destOrd="0" parTransId="{6E5F025E-A436-4209-9BEF-A5295EF92980}" sibTransId="{12D9C21B-5C38-419C-8C04-2506DC6E475A}"/>
    <dgm:cxn modelId="{9D82F66D-72CD-4429-8A1E-05EEDB8876CB}" srcId="{BD87519A-99D5-4246-998D-66C0780F1DAF}" destId="{A4AED2E4-0B89-467B-B350-F68E8FF7F605}" srcOrd="0" destOrd="0" parTransId="{36FA9AF1-8963-45CB-ADE0-B6E6BF1FF7CC}" sibTransId="{2FBF60AF-6432-435F-9F74-14D4BD5ECBAB}"/>
    <dgm:cxn modelId="{8EF94B1A-86FB-4AD7-8AB1-D3898491AC80}" type="presOf" srcId="{BD87519A-99D5-4246-998D-66C0780F1DAF}" destId="{06B02C51-F4E5-4132-A542-5A9F323C677D}" srcOrd="0" destOrd="0" presId="urn:microsoft.com/office/officeart/2005/8/layout/cycle6"/>
    <dgm:cxn modelId="{6D7A054E-A074-46C9-B443-3582A3A750CC}" type="presOf" srcId="{F8AF92C2-F43A-4F17-8AC1-BEFAAEA5BE13}" destId="{C19F53A9-825E-4658-A1CD-696AB2CC2894}" srcOrd="0" destOrd="0" presId="urn:microsoft.com/office/officeart/2005/8/layout/cycle6"/>
    <dgm:cxn modelId="{ADDA1621-25EB-4F43-A5DA-A6296D637A37}" srcId="{BD87519A-99D5-4246-998D-66C0780F1DAF}" destId="{EEAE0F0E-61ED-4933-8D23-775F1ECF07A0}" srcOrd="6" destOrd="0" parTransId="{B59560BB-4612-4964-9573-F5002E355A17}" sibTransId="{951C25AB-4EF6-4DDF-83AE-599C78126ED4}"/>
    <dgm:cxn modelId="{2F54527C-FD2E-434E-8856-689FFCF75E0E}" srcId="{BD87519A-99D5-4246-998D-66C0780F1DAF}" destId="{AA199D74-9B1C-489C-86E1-6119499CEE9B}" srcOrd="8" destOrd="0" parTransId="{B1838E27-B14F-4D48-96F1-F0C418710445}" sibTransId="{2C007EE8-F0AB-4436-BCCE-0448C6CB0701}"/>
    <dgm:cxn modelId="{55529CD4-52DB-4B2A-9110-A39D34F937D2}" type="presOf" srcId="{AA199D74-9B1C-489C-86E1-6119499CEE9B}" destId="{5B307970-E3B3-46DC-99EF-8869463E4384}" srcOrd="0" destOrd="0" presId="urn:microsoft.com/office/officeart/2005/8/layout/cycle6"/>
    <dgm:cxn modelId="{144BE09D-0B81-40F4-9C3E-5A8852897340}" type="presOf" srcId="{29E58A5B-38F5-47EF-86BB-CF3A46FFECE2}" destId="{2D0CE1A3-A234-4B9B-B238-36FCE5EA01F8}" srcOrd="0" destOrd="0" presId="urn:microsoft.com/office/officeart/2005/8/layout/cycle6"/>
    <dgm:cxn modelId="{F731C7D9-D695-4E9E-A0A7-F4C0A8FC7EB8}" type="presOf" srcId="{FBF7A0C4-7C10-487E-986A-6B05185B35F8}" destId="{A0DA3045-D790-49CE-BEBD-05129C0B642F}" srcOrd="0" destOrd="0" presId="urn:microsoft.com/office/officeart/2005/8/layout/cycle6"/>
    <dgm:cxn modelId="{F1A8FD16-20ED-4D80-9F3E-9A6E7F4B2A72}" type="presOf" srcId="{0115C3A1-CE32-4665-8E24-E27284E8E264}" destId="{E32C51C2-1E80-454B-9675-E159B52724F6}" srcOrd="0" destOrd="0" presId="urn:microsoft.com/office/officeart/2005/8/layout/cycle6"/>
    <dgm:cxn modelId="{CB624D41-A161-41DF-A94F-04B5BB53EB30}" type="presOf" srcId="{12D9C21B-5C38-419C-8C04-2506DC6E475A}" destId="{80347DCC-B6EF-44A9-B48A-9ED9904600AE}" srcOrd="0" destOrd="0" presId="urn:microsoft.com/office/officeart/2005/8/layout/cycle6"/>
    <dgm:cxn modelId="{C8471E45-3771-4B58-8994-51B851DA1FEC}" type="presOf" srcId="{73E9BEA6-6429-438C-A952-5557E3239321}" destId="{0B96435F-2F46-422C-8073-E4B39E1C2DD1}" srcOrd="0" destOrd="0" presId="urn:microsoft.com/office/officeart/2005/8/layout/cycle6"/>
    <dgm:cxn modelId="{C4D521AE-202C-4F4C-AC88-A962CE3CFB1E}" srcId="{BD87519A-99D5-4246-998D-66C0780F1DAF}" destId="{5EFF06C6-1E0E-4698-8C56-AC52D1B07663}" srcOrd="7" destOrd="0" parTransId="{F63187CF-11ED-480A-BA49-A7E749BFD99D}" sibTransId="{B1C7CA1D-A4DA-4D96-99BF-58232B9A758A}"/>
    <dgm:cxn modelId="{6BD01E12-CD68-4DBF-9668-CADD905F5F0D}" type="presOf" srcId="{951C25AB-4EF6-4DDF-83AE-599C78126ED4}" destId="{66B92E1F-F7D3-4222-8575-08D27B429EB4}" srcOrd="0" destOrd="0" presId="urn:microsoft.com/office/officeart/2005/8/layout/cycle6"/>
    <dgm:cxn modelId="{E55CD4A1-9270-4E8B-B767-7DAB7A5EFD64}" type="presOf" srcId="{2FBF60AF-6432-435F-9F74-14D4BD5ECBAB}" destId="{F8EFDD9F-AB04-476B-AF09-4CB1FE01F265}" srcOrd="0" destOrd="0" presId="urn:microsoft.com/office/officeart/2005/8/layout/cycle6"/>
    <dgm:cxn modelId="{DD4D0C72-F917-4AF8-ABD3-916716D281C8}" type="presOf" srcId="{2C007EE8-F0AB-4436-BCCE-0448C6CB0701}" destId="{2EF90568-99EE-4D21-9B0A-C24457A83A06}" srcOrd="0" destOrd="0" presId="urn:microsoft.com/office/officeart/2005/8/layout/cycle6"/>
    <dgm:cxn modelId="{71A9F5CA-A8A1-4176-8B88-48E47D36851C}" type="presOf" srcId="{5EFF06C6-1E0E-4698-8C56-AC52D1B07663}" destId="{9539E052-8AD4-4084-B8A4-979F5B44C063}" srcOrd="0" destOrd="0" presId="urn:microsoft.com/office/officeart/2005/8/layout/cycle6"/>
    <dgm:cxn modelId="{3982B0D8-8090-4DE7-BE2F-2565B9C5C14C}" type="presOf" srcId="{8E39D644-735E-42EB-B8C3-D1C7838E2773}" destId="{467CBF80-D9D1-43D3-BE37-F86B1CC5C483}" srcOrd="0" destOrd="0" presId="urn:microsoft.com/office/officeart/2005/8/layout/cycle6"/>
    <dgm:cxn modelId="{6FF4439A-36A7-4795-BD30-5A6197427E56}" type="presOf" srcId="{B1DCCF33-22FB-4F4A-9930-D301D1982895}" destId="{A8FF9EF2-B870-4085-A463-D810BECB5159}" srcOrd="0" destOrd="0" presId="urn:microsoft.com/office/officeart/2005/8/layout/cycle6"/>
    <dgm:cxn modelId="{CD16B6E9-288C-4105-9AE8-80D7695B4342}" type="presOf" srcId="{8738161A-AC44-45B2-A5D1-A0010969D24F}" destId="{8F451E62-0BDB-463A-B68E-AFCB679C9C1D}" srcOrd="0" destOrd="0" presId="urn:microsoft.com/office/officeart/2005/8/layout/cycle6"/>
    <dgm:cxn modelId="{E905324E-4750-4443-9E47-2330AD86FC46}" srcId="{BD87519A-99D5-4246-998D-66C0780F1DAF}" destId="{FBF7A0C4-7C10-487E-986A-6B05185B35F8}" srcOrd="3" destOrd="0" parTransId="{99BFE8FE-AB83-4330-8F5D-28FBC5F538E2}" sibTransId="{B21E91AB-ACC7-48A7-8945-478C160FB0E1}"/>
    <dgm:cxn modelId="{C17F11E6-AE2C-49B5-A11F-F6A7E9BD2DE3}" type="presParOf" srcId="{06B02C51-F4E5-4132-A542-5A9F323C677D}" destId="{277F692B-3632-4455-BBF5-87CF82B727BF}" srcOrd="0" destOrd="0" presId="urn:microsoft.com/office/officeart/2005/8/layout/cycle6"/>
    <dgm:cxn modelId="{116C5750-04EB-47D8-BCB8-A93A93DAC0BE}" type="presParOf" srcId="{06B02C51-F4E5-4132-A542-5A9F323C677D}" destId="{18678DB0-ECD2-4EF6-8D58-8A13449C04E9}" srcOrd="1" destOrd="0" presId="urn:microsoft.com/office/officeart/2005/8/layout/cycle6"/>
    <dgm:cxn modelId="{88F85D09-691F-494B-BB05-0CAF2EA091A0}" type="presParOf" srcId="{06B02C51-F4E5-4132-A542-5A9F323C677D}" destId="{F8EFDD9F-AB04-476B-AF09-4CB1FE01F265}" srcOrd="2" destOrd="0" presId="urn:microsoft.com/office/officeart/2005/8/layout/cycle6"/>
    <dgm:cxn modelId="{01B5C368-D98F-4E2A-A5FA-86A06F4088D1}" type="presParOf" srcId="{06B02C51-F4E5-4132-A542-5A9F323C677D}" destId="{A8FF9EF2-B870-4085-A463-D810BECB5159}" srcOrd="3" destOrd="0" presId="urn:microsoft.com/office/officeart/2005/8/layout/cycle6"/>
    <dgm:cxn modelId="{C3DCF1BA-33D6-432F-8BDD-58AF22BCF3EE}" type="presParOf" srcId="{06B02C51-F4E5-4132-A542-5A9F323C677D}" destId="{8114B509-F911-4806-AA35-FFDCD7B43F4E}" srcOrd="4" destOrd="0" presId="urn:microsoft.com/office/officeart/2005/8/layout/cycle6"/>
    <dgm:cxn modelId="{4CCB4639-FD00-46C0-B4FE-107E3A616FAA}" type="presParOf" srcId="{06B02C51-F4E5-4132-A542-5A9F323C677D}" destId="{C49AAAE7-067C-4C8C-8615-DCC8B2514115}" srcOrd="5" destOrd="0" presId="urn:microsoft.com/office/officeart/2005/8/layout/cycle6"/>
    <dgm:cxn modelId="{CF1861E1-FF31-4CF7-A04A-4C0722BAE741}" type="presParOf" srcId="{06B02C51-F4E5-4132-A542-5A9F323C677D}" destId="{2D0CE1A3-A234-4B9B-B238-36FCE5EA01F8}" srcOrd="6" destOrd="0" presId="urn:microsoft.com/office/officeart/2005/8/layout/cycle6"/>
    <dgm:cxn modelId="{EBAFF488-DECC-4B24-B7A5-A9B53FAC2372}" type="presParOf" srcId="{06B02C51-F4E5-4132-A542-5A9F323C677D}" destId="{A391DDB5-0BEE-42EF-A591-62A979CA0DC3}" srcOrd="7" destOrd="0" presId="urn:microsoft.com/office/officeart/2005/8/layout/cycle6"/>
    <dgm:cxn modelId="{B0417ADC-8A33-48A0-9576-AB4DE93FC5C0}" type="presParOf" srcId="{06B02C51-F4E5-4132-A542-5A9F323C677D}" destId="{F3268E94-F91C-4731-923F-8969535D4790}" srcOrd="8" destOrd="0" presId="urn:microsoft.com/office/officeart/2005/8/layout/cycle6"/>
    <dgm:cxn modelId="{5B964801-9F15-4072-A514-20366D11D653}" type="presParOf" srcId="{06B02C51-F4E5-4132-A542-5A9F323C677D}" destId="{A0DA3045-D790-49CE-BEBD-05129C0B642F}" srcOrd="9" destOrd="0" presId="urn:microsoft.com/office/officeart/2005/8/layout/cycle6"/>
    <dgm:cxn modelId="{B41EFF79-BB75-4DE3-9AAC-5071B276A087}" type="presParOf" srcId="{06B02C51-F4E5-4132-A542-5A9F323C677D}" destId="{CA9142B9-F303-4B8C-B13E-7FEF717D36EC}" srcOrd="10" destOrd="0" presId="urn:microsoft.com/office/officeart/2005/8/layout/cycle6"/>
    <dgm:cxn modelId="{12D8B7BF-CB45-43CB-8C33-9C19C7266EA5}" type="presParOf" srcId="{06B02C51-F4E5-4132-A542-5A9F323C677D}" destId="{E1BFD382-6128-4168-9399-497C5A6F014F}" srcOrd="11" destOrd="0" presId="urn:microsoft.com/office/officeart/2005/8/layout/cycle6"/>
    <dgm:cxn modelId="{DA6627C9-C596-4A7A-8A7B-5BFFFB7049D0}" type="presParOf" srcId="{06B02C51-F4E5-4132-A542-5A9F323C677D}" destId="{8F451E62-0BDB-463A-B68E-AFCB679C9C1D}" srcOrd="12" destOrd="0" presId="urn:microsoft.com/office/officeart/2005/8/layout/cycle6"/>
    <dgm:cxn modelId="{FE5AE0DB-E446-46BF-9EDB-56D03C36E32D}" type="presParOf" srcId="{06B02C51-F4E5-4132-A542-5A9F323C677D}" destId="{C87FBC73-0C7B-43E2-85BA-69E5FFE7239E}" srcOrd="13" destOrd="0" presId="urn:microsoft.com/office/officeart/2005/8/layout/cycle6"/>
    <dgm:cxn modelId="{A6A8C469-86B7-45F3-A20A-BB1888A56691}" type="presParOf" srcId="{06B02C51-F4E5-4132-A542-5A9F323C677D}" destId="{0B96435F-2F46-422C-8073-E4B39E1C2DD1}" srcOrd="14" destOrd="0" presId="urn:microsoft.com/office/officeart/2005/8/layout/cycle6"/>
    <dgm:cxn modelId="{223529D4-3C15-414C-9446-323C1762B6A5}" type="presParOf" srcId="{06B02C51-F4E5-4132-A542-5A9F323C677D}" destId="{C19F53A9-825E-4658-A1CD-696AB2CC2894}" srcOrd="15" destOrd="0" presId="urn:microsoft.com/office/officeart/2005/8/layout/cycle6"/>
    <dgm:cxn modelId="{FFE1F401-D0C2-43DE-994C-F0FF6FAE7139}" type="presParOf" srcId="{06B02C51-F4E5-4132-A542-5A9F323C677D}" destId="{DE6F8683-D595-4FE9-9CB2-BEA0ADA90B96}" srcOrd="16" destOrd="0" presId="urn:microsoft.com/office/officeart/2005/8/layout/cycle6"/>
    <dgm:cxn modelId="{EF0B8D7F-2CD0-46AB-98F7-C2D2AA65E99D}" type="presParOf" srcId="{06B02C51-F4E5-4132-A542-5A9F323C677D}" destId="{467CBF80-D9D1-43D3-BE37-F86B1CC5C483}" srcOrd="17" destOrd="0" presId="urn:microsoft.com/office/officeart/2005/8/layout/cycle6"/>
    <dgm:cxn modelId="{AB93764D-5067-43A0-8872-E339F88DA0A6}" type="presParOf" srcId="{06B02C51-F4E5-4132-A542-5A9F323C677D}" destId="{106CE41F-7DE9-46CB-B023-E86C711AF5F2}" srcOrd="18" destOrd="0" presId="urn:microsoft.com/office/officeart/2005/8/layout/cycle6"/>
    <dgm:cxn modelId="{8DCFC5F3-CD3B-42A4-BDB2-5BBD18C5B23E}" type="presParOf" srcId="{06B02C51-F4E5-4132-A542-5A9F323C677D}" destId="{3F98B5E2-6117-4C6E-8973-E15D698BDEB6}" srcOrd="19" destOrd="0" presId="urn:microsoft.com/office/officeart/2005/8/layout/cycle6"/>
    <dgm:cxn modelId="{B4B3A5D9-EAAC-48C7-BF0D-FB06DB52E04B}" type="presParOf" srcId="{06B02C51-F4E5-4132-A542-5A9F323C677D}" destId="{66B92E1F-F7D3-4222-8575-08D27B429EB4}" srcOrd="20" destOrd="0" presId="urn:microsoft.com/office/officeart/2005/8/layout/cycle6"/>
    <dgm:cxn modelId="{2AF72CA8-3C74-4C6D-8810-BEF065599B91}" type="presParOf" srcId="{06B02C51-F4E5-4132-A542-5A9F323C677D}" destId="{9539E052-8AD4-4084-B8A4-979F5B44C063}" srcOrd="21" destOrd="0" presId="urn:microsoft.com/office/officeart/2005/8/layout/cycle6"/>
    <dgm:cxn modelId="{8BE3D4FE-5C23-4EFC-8E77-FEC6634F7D62}" type="presParOf" srcId="{06B02C51-F4E5-4132-A542-5A9F323C677D}" destId="{909FB02B-A636-43E3-AE66-33399E533D52}" srcOrd="22" destOrd="0" presId="urn:microsoft.com/office/officeart/2005/8/layout/cycle6"/>
    <dgm:cxn modelId="{662682DA-E5A3-4474-AC0F-E31C9882BC8B}" type="presParOf" srcId="{06B02C51-F4E5-4132-A542-5A9F323C677D}" destId="{82B1BD7F-1779-45CD-B261-26A3BDB5D381}" srcOrd="23" destOrd="0" presId="urn:microsoft.com/office/officeart/2005/8/layout/cycle6"/>
    <dgm:cxn modelId="{E7E3B409-3EF2-4A26-BF16-679DC93F02E8}" type="presParOf" srcId="{06B02C51-F4E5-4132-A542-5A9F323C677D}" destId="{5B307970-E3B3-46DC-99EF-8869463E4384}" srcOrd="24" destOrd="0" presId="urn:microsoft.com/office/officeart/2005/8/layout/cycle6"/>
    <dgm:cxn modelId="{C9B9BD86-5C85-47EA-8F10-372D94DFD994}" type="presParOf" srcId="{06B02C51-F4E5-4132-A542-5A9F323C677D}" destId="{BAC06001-E57A-438F-AFCE-F7F7A26D34E0}" srcOrd="25" destOrd="0" presId="urn:microsoft.com/office/officeart/2005/8/layout/cycle6"/>
    <dgm:cxn modelId="{8586E1C7-6D3F-4A09-80FF-21E632893E55}" type="presParOf" srcId="{06B02C51-F4E5-4132-A542-5A9F323C677D}" destId="{2EF90568-99EE-4D21-9B0A-C24457A83A06}" srcOrd="26" destOrd="0" presId="urn:microsoft.com/office/officeart/2005/8/layout/cycle6"/>
    <dgm:cxn modelId="{E8948CA0-5F8E-4D88-BB82-20BFD227629D}" type="presParOf" srcId="{06B02C51-F4E5-4132-A542-5A9F323C677D}" destId="{E32C51C2-1E80-454B-9675-E159B52724F6}" srcOrd="27" destOrd="0" presId="urn:microsoft.com/office/officeart/2005/8/layout/cycle6"/>
    <dgm:cxn modelId="{C9A46B58-BC87-4FC8-A0AF-D92DCFDADF89}" type="presParOf" srcId="{06B02C51-F4E5-4132-A542-5A9F323C677D}" destId="{AB566405-304B-47A7-BA21-509623462AB6}" srcOrd="28" destOrd="0" presId="urn:microsoft.com/office/officeart/2005/8/layout/cycle6"/>
    <dgm:cxn modelId="{A17196A0-245D-4251-AA31-2B7364E0A16E}" type="presParOf" srcId="{06B02C51-F4E5-4132-A542-5A9F323C677D}" destId="{80347DCC-B6EF-44A9-B48A-9ED9904600AE}" srcOrd="29"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F3C0BE-84D4-4007-9937-9A8E1EDA82A7}" type="doc">
      <dgm:prSet loTypeId="urn:diagrams.loki3.com/VaryingWidthList" loCatId="list" qsTypeId="urn:microsoft.com/office/officeart/2005/8/quickstyle/simple1" qsCatId="simple" csTypeId="urn:microsoft.com/office/officeart/2005/8/colors/accent1_2" csCatId="accent1" phldr="1"/>
      <dgm:spPr/>
    </dgm:pt>
    <dgm:pt modelId="{D6CE5ACD-6F9C-407D-9DD2-983F69419978}">
      <dgm:prSet phldrT="[Text]"/>
      <dgm:spPr/>
      <dgm:t>
        <a:bodyPr/>
        <a:lstStyle/>
        <a:p>
          <a:r>
            <a:rPr lang="en-US" dirty="0" smtClean="0"/>
            <a:t>Clinical Papers</a:t>
          </a:r>
          <a:endParaRPr lang="en-US" dirty="0"/>
        </a:p>
      </dgm:t>
    </dgm:pt>
    <dgm:pt modelId="{0930F9B8-FBC7-496B-8626-B5CFA7B727D1}" type="parTrans" cxnId="{E6C6D9E8-20F4-4520-A1DE-25D9CD22895F}">
      <dgm:prSet/>
      <dgm:spPr/>
      <dgm:t>
        <a:bodyPr/>
        <a:lstStyle/>
        <a:p>
          <a:endParaRPr lang="en-US"/>
        </a:p>
      </dgm:t>
    </dgm:pt>
    <dgm:pt modelId="{A2EF97C1-E937-4E9F-9F01-5D981F6D695F}" type="sibTrans" cxnId="{E6C6D9E8-20F4-4520-A1DE-25D9CD22895F}">
      <dgm:prSet/>
      <dgm:spPr/>
      <dgm:t>
        <a:bodyPr/>
        <a:lstStyle/>
        <a:p>
          <a:endParaRPr lang="en-US"/>
        </a:p>
      </dgm:t>
    </dgm:pt>
    <dgm:pt modelId="{07B0DEF7-370D-4BC0-AFA2-FE17E8638889}">
      <dgm:prSet phldrT="[Text]"/>
      <dgm:spPr/>
      <dgm:t>
        <a:bodyPr/>
        <a:lstStyle/>
        <a:p>
          <a:r>
            <a:rPr lang="en-US" dirty="0" smtClean="0"/>
            <a:t>Position Statements</a:t>
          </a:r>
          <a:endParaRPr lang="en-US" dirty="0"/>
        </a:p>
      </dgm:t>
    </dgm:pt>
    <dgm:pt modelId="{2AED46F5-6E10-4D0A-89C1-6A2A6A0AD5C9}" type="parTrans" cxnId="{0C750EE2-EBE6-4412-8BAE-5BF00CFF8C59}">
      <dgm:prSet/>
      <dgm:spPr/>
      <dgm:t>
        <a:bodyPr/>
        <a:lstStyle/>
        <a:p>
          <a:endParaRPr lang="en-US"/>
        </a:p>
      </dgm:t>
    </dgm:pt>
    <dgm:pt modelId="{D9AA9B7C-F741-439E-8953-D2A6F493ED83}" type="sibTrans" cxnId="{0C750EE2-EBE6-4412-8BAE-5BF00CFF8C59}">
      <dgm:prSet/>
      <dgm:spPr/>
      <dgm:t>
        <a:bodyPr/>
        <a:lstStyle/>
        <a:p>
          <a:endParaRPr lang="en-US"/>
        </a:p>
      </dgm:t>
    </dgm:pt>
    <dgm:pt modelId="{AB89D638-C97F-473B-B6CA-BC8E81611772}">
      <dgm:prSet phldrT="[Text]"/>
      <dgm:spPr/>
      <dgm:t>
        <a:bodyPr/>
        <a:lstStyle/>
        <a:p>
          <a:r>
            <a:rPr lang="en-US" dirty="0" smtClean="0"/>
            <a:t>Program Inclusion</a:t>
          </a:r>
          <a:endParaRPr lang="en-US" dirty="0"/>
        </a:p>
      </dgm:t>
    </dgm:pt>
    <dgm:pt modelId="{21C5077A-3E93-43D1-BA29-EAE682E04342}" type="parTrans" cxnId="{492F3584-39BB-4750-AC5B-504838780E69}">
      <dgm:prSet/>
      <dgm:spPr/>
      <dgm:t>
        <a:bodyPr/>
        <a:lstStyle/>
        <a:p>
          <a:endParaRPr lang="en-US"/>
        </a:p>
      </dgm:t>
    </dgm:pt>
    <dgm:pt modelId="{2BB7C515-779A-4AE0-BF5D-99C09D71F9D0}" type="sibTrans" cxnId="{492F3584-39BB-4750-AC5B-504838780E69}">
      <dgm:prSet/>
      <dgm:spPr/>
      <dgm:t>
        <a:bodyPr/>
        <a:lstStyle/>
        <a:p>
          <a:endParaRPr lang="en-US"/>
        </a:p>
      </dgm:t>
    </dgm:pt>
    <dgm:pt modelId="{9E4EFE83-DE0F-4ABC-BFC4-0CB7B2B20EAE}" type="pres">
      <dgm:prSet presAssocID="{9DF3C0BE-84D4-4007-9937-9A8E1EDA82A7}" presName="Name0" presStyleCnt="0">
        <dgm:presLayoutVars>
          <dgm:resizeHandles/>
        </dgm:presLayoutVars>
      </dgm:prSet>
      <dgm:spPr/>
    </dgm:pt>
    <dgm:pt modelId="{1643319C-8139-48E4-8897-9CC949DC2D11}" type="pres">
      <dgm:prSet presAssocID="{D6CE5ACD-6F9C-407D-9DD2-983F69419978}" presName="text" presStyleLbl="node1" presStyleIdx="0" presStyleCnt="3">
        <dgm:presLayoutVars>
          <dgm:bulletEnabled val="1"/>
        </dgm:presLayoutVars>
      </dgm:prSet>
      <dgm:spPr/>
      <dgm:t>
        <a:bodyPr/>
        <a:lstStyle/>
        <a:p>
          <a:endParaRPr lang="en-US"/>
        </a:p>
      </dgm:t>
    </dgm:pt>
    <dgm:pt modelId="{E13545E0-1A0A-4551-8E51-1851271CD7C8}" type="pres">
      <dgm:prSet presAssocID="{A2EF97C1-E937-4E9F-9F01-5D981F6D695F}" presName="space" presStyleCnt="0"/>
      <dgm:spPr/>
    </dgm:pt>
    <dgm:pt modelId="{C75CA6B2-F5B7-4600-AB9B-E7FEC26A2154}" type="pres">
      <dgm:prSet presAssocID="{07B0DEF7-370D-4BC0-AFA2-FE17E8638889}" presName="text" presStyleLbl="node1" presStyleIdx="1" presStyleCnt="3">
        <dgm:presLayoutVars>
          <dgm:bulletEnabled val="1"/>
        </dgm:presLayoutVars>
      </dgm:prSet>
      <dgm:spPr/>
      <dgm:t>
        <a:bodyPr/>
        <a:lstStyle/>
        <a:p>
          <a:endParaRPr lang="en-US"/>
        </a:p>
      </dgm:t>
    </dgm:pt>
    <dgm:pt modelId="{68EEEDE1-0CA6-4E8D-B0B5-57D6A6C95463}" type="pres">
      <dgm:prSet presAssocID="{D9AA9B7C-F741-439E-8953-D2A6F493ED83}" presName="space" presStyleCnt="0"/>
      <dgm:spPr/>
    </dgm:pt>
    <dgm:pt modelId="{EFF876E5-BED3-4113-A90D-44DBC5569247}" type="pres">
      <dgm:prSet presAssocID="{AB89D638-C97F-473B-B6CA-BC8E81611772}" presName="text" presStyleLbl="node1" presStyleIdx="2" presStyleCnt="3">
        <dgm:presLayoutVars>
          <dgm:bulletEnabled val="1"/>
        </dgm:presLayoutVars>
      </dgm:prSet>
      <dgm:spPr/>
      <dgm:t>
        <a:bodyPr/>
        <a:lstStyle/>
        <a:p>
          <a:endParaRPr lang="en-US"/>
        </a:p>
      </dgm:t>
    </dgm:pt>
  </dgm:ptLst>
  <dgm:cxnLst>
    <dgm:cxn modelId="{492F3584-39BB-4750-AC5B-504838780E69}" srcId="{9DF3C0BE-84D4-4007-9937-9A8E1EDA82A7}" destId="{AB89D638-C97F-473B-B6CA-BC8E81611772}" srcOrd="2" destOrd="0" parTransId="{21C5077A-3E93-43D1-BA29-EAE682E04342}" sibTransId="{2BB7C515-779A-4AE0-BF5D-99C09D71F9D0}"/>
    <dgm:cxn modelId="{0C750EE2-EBE6-4412-8BAE-5BF00CFF8C59}" srcId="{9DF3C0BE-84D4-4007-9937-9A8E1EDA82A7}" destId="{07B0DEF7-370D-4BC0-AFA2-FE17E8638889}" srcOrd="1" destOrd="0" parTransId="{2AED46F5-6E10-4D0A-89C1-6A2A6A0AD5C9}" sibTransId="{D9AA9B7C-F741-439E-8953-D2A6F493ED83}"/>
    <dgm:cxn modelId="{583D70FC-BB66-4A07-89D2-B60CA430DFF2}" type="presOf" srcId="{9DF3C0BE-84D4-4007-9937-9A8E1EDA82A7}" destId="{9E4EFE83-DE0F-4ABC-BFC4-0CB7B2B20EAE}" srcOrd="0" destOrd="0" presId="urn:diagrams.loki3.com/VaryingWidthList"/>
    <dgm:cxn modelId="{33B1DF9B-B8DD-412E-9B44-A3207981075D}" type="presOf" srcId="{AB89D638-C97F-473B-B6CA-BC8E81611772}" destId="{EFF876E5-BED3-4113-A90D-44DBC5569247}" srcOrd="0" destOrd="0" presId="urn:diagrams.loki3.com/VaryingWidthList"/>
    <dgm:cxn modelId="{E7E18CDD-F3A8-488A-BE21-FD1417EAB655}" type="presOf" srcId="{D6CE5ACD-6F9C-407D-9DD2-983F69419978}" destId="{1643319C-8139-48E4-8897-9CC949DC2D11}" srcOrd="0" destOrd="0" presId="urn:diagrams.loki3.com/VaryingWidthList"/>
    <dgm:cxn modelId="{F48CD805-127D-4E43-BB3B-08553FA7FEC5}" type="presOf" srcId="{07B0DEF7-370D-4BC0-AFA2-FE17E8638889}" destId="{C75CA6B2-F5B7-4600-AB9B-E7FEC26A2154}" srcOrd="0" destOrd="0" presId="urn:diagrams.loki3.com/VaryingWidthList"/>
    <dgm:cxn modelId="{E6C6D9E8-20F4-4520-A1DE-25D9CD22895F}" srcId="{9DF3C0BE-84D4-4007-9937-9A8E1EDA82A7}" destId="{D6CE5ACD-6F9C-407D-9DD2-983F69419978}" srcOrd="0" destOrd="0" parTransId="{0930F9B8-FBC7-496B-8626-B5CFA7B727D1}" sibTransId="{A2EF97C1-E937-4E9F-9F01-5D981F6D695F}"/>
    <dgm:cxn modelId="{D466F596-F921-486C-A8B3-72B8A9D1E704}" type="presParOf" srcId="{9E4EFE83-DE0F-4ABC-BFC4-0CB7B2B20EAE}" destId="{1643319C-8139-48E4-8897-9CC949DC2D11}" srcOrd="0" destOrd="0" presId="urn:diagrams.loki3.com/VaryingWidthList"/>
    <dgm:cxn modelId="{A8BFDE33-A8BF-4A20-AE1F-FBD0E38E0D27}" type="presParOf" srcId="{9E4EFE83-DE0F-4ABC-BFC4-0CB7B2B20EAE}" destId="{E13545E0-1A0A-4551-8E51-1851271CD7C8}" srcOrd="1" destOrd="0" presId="urn:diagrams.loki3.com/VaryingWidthList"/>
    <dgm:cxn modelId="{FFF14571-6BF5-433D-9210-8F118894E8DA}" type="presParOf" srcId="{9E4EFE83-DE0F-4ABC-BFC4-0CB7B2B20EAE}" destId="{C75CA6B2-F5B7-4600-AB9B-E7FEC26A2154}" srcOrd="2" destOrd="0" presId="urn:diagrams.loki3.com/VaryingWidthList"/>
    <dgm:cxn modelId="{9682999D-A504-4C85-971C-BD23FB2CEA52}" type="presParOf" srcId="{9E4EFE83-DE0F-4ABC-BFC4-0CB7B2B20EAE}" destId="{68EEEDE1-0CA6-4E8D-B0B5-57D6A6C95463}" srcOrd="3" destOrd="0" presId="urn:diagrams.loki3.com/VaryingWidthList"/>
    <dgm:cxn modelId="{C8FDDCE2-A30F-4835-8492-E5AA25530F2E}" type="presParOf" srcId="{9E4EFE83-DE0F-4ABC-BFC4-0CB7B2B20EAE}" destId="{EFF876E5-BED3-4113-A90D-44DBC5569247}" srcOrd="4" destOrd="0" presId="urn:diagrams.loki3.com/VaryingWidth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0380A13-ABD8-4719-BECD-E3F45BE7C8B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81E071CE-7FFF-42C8-8D3B-9FBD0E3D1D49}">
      <dgm:prSet phldrT="[Text]"/>
      <dgm:spPr/>
      <dgm:t>
        <a:bodyPr/>
        <a:lstStyle/>
        <a:p>
          <a:r>
            <a:rPr lang="en-US" b="1" dirty="0" smtClean="0"/>
            <a:t>Evidence Based Care</a:t>
          </a:r>
          <a:endParaRPr lang="en-US" b="1" dirty="0"/>
        </a:p>
      </dgm:t>
    </dgm:pt>
    <dgm:pt modelId="{6BA10F2B-10EE-4B91-A4D6-D7F6C8BD2B54}" type="parTrans" cxnId="{FFCC0D18-6EC2-42B0-B448-7CD07B8B02DC}">
      <dgm:prSet/>
      <dgm:spPr/>
      <dgm:t>
        <a:bodyPr/>
        <a:lstStyle/>
        <a:p>
          <a:endParaRPr lang="en-US"/>
        </a:p>
      </dgm:t>
    </dgm:pt>
    <dgm:pt modelId="{3272BD7D-1C44-41C3-8962-135459588DCB}" type="sibTrans" cxnId="{FFCC0D18-6EC2-42B0-B448-7CD07B8B02DC}">
      <dgm:prSet/>
      <dgm:spPr/>
      <dgm:t>
        <a:bodyPr/>
        <a:lstStyle/>
        <a:p>
          <a:endParaRPr lang="en-US"/>
        </a:p>
      </dgm:t>
    </dgm:pt>
    <dgm:pt modelId="{D509B2C8-F7DA-41BB-9BA9-6067BD9678AF}">
      <dgm:prSet phldrT="[Text]"/>
      <dgm:spPr/>
      <dgm:t>
        <a:bodyPr/>
        <a:lstStyle/>
        <a:p>
          <a:r>
            <a:rPr lang="en-US" dirty="0" smtClean="0"/>
            <a:t>500+ Intraosseous Access Research Articles</a:t>
          </a:r>
          <a:endParaRPr lang="en-US" dirty="0"/>
        </a:p>
      </dgm:t>
    </dgm:pt>
    <dgm:pt modelId="{ACC39DA3-48EA-402E-8ABD-BA2844D7A38D}" type="parTrans" cxnId="{2C83CA7C-5578-47F8-BEE1-B9063E5F8434}">
      <dgm:prSet/>
      <dgm:spPr/>
      <dgm:t>
        <a:bodyPr/>
        <a:lstStyle/>
        <a:p>
          <a:endParaRPr lang="en-US"/>
        </a:p>
      </dgm:t>
    </dgm:pt>
    <dgm:pt modelId="{8A6FE854-FB49-4126-B47B-86D5E0E092E9}" type="sibTrans" cxnId="{2C83CA7C-5578-47F8-BEE1-B9063E5F8434}">
      <dgm:prSet/>
      <dgm:spPr/>
      <dgm:t>
        <a:bodyPr/>
        <a:lstStyle/>
        <a:p>
          <a:endParaRPr lang="en-US"/>
        </a:p>
      </dgm:t>
    </dgm:pt>
    <dgm:pt modelId="{154704C1-23B8-4463-BA62-0DC8EE5F9299}">
      <dgm:prSet phldrT="[Text]"/>
      <dgm:spPr/>
      <dgm:t>
        <a:bodyPr/>
        <a:lstStyle/>
        <a:p>
          <a:r>
            <a:rPr lang="en-US" dirty="0" smtClean="0"/>
            <a:t>190 Clinical Articles Specific to the   ARROW</a:t>
          </a:r>
          <a:r>
            <a:rPr lang="en-US" baseline="30000" dirty="0" smtClean="0"/>
            <a:t>®</a:t>
          </a:r>
          <a:r>
            <a:rPr lang="en-US" dirty="0" smtClean="0"/>
            <a:t> EZ-IO</a:t>
          </a:r>
          <a:r>
            <a:rPr lang="en-US" baseline="30000" dirty="0" smtClean="0"/>
            <a:t>®</a:t>
          </a:r>
          <a:r>
            <a:rPr lang="en-US" dirty="0" smtClean="0"/>
            <a:t> System*</a:t>
          </a:r>
          <a:endParaRPr lang="en-US" dirty="0"/>
        </a:p>
      </dgm:t>
    </dgm:pt>
    <dgm:pt modelId="{B54718ED-F7F2-4E49-8DB0-F09DE71EEEA6}" type="parTrans" cxnId="{1E931DFB-6FDA-48CE-8905-F26C6C79F280}">
      <dgm:prSet/>
      <dgm:spPr/>
      <dgm:t>
        <a:bodyPr/>
        <a:lstStyle/>
        <a:p>
          <a:endParaRPr lang="en-US"/>
        </a:p>
      </dgm:t>
    </dgm:pt>
    <dgm:pt modelId="{FF7EC7AF-6C78-45BE-81CD-789337FA9DC0}" type="sibTrans" cxnId="{1E931DFB-6FDA-48CE-8905-F26C6C79F280}">
      <dgm:prSet/>
      <dgm:spPr/>
      <dgm:t>
        <a:bodyPr/>
        <a:lstStyle/>
        <a:p>
          <a:endParaRPr lang="en-US"/>
        </a:p>
      </dgm:t>
    </dgm:pt>
    <dgm:pt modelId="{04E01769-C0B8-466C-A01A-977E2F2062C3}">
      <dgm:prSet/>
      <dgm:spPr/>
      <dgm:t>
        <a:bodyPr/>
        <a:lstStyle/>
        <a:p>
          <a:r>
            <a:rPr lang="en-US" dirty="0" smtClean="0"/>
            <a:t>70</a:t>
          </a:r>
          <a:r>
            <a:rPr lang="en-US" baseline="30000" dirty="0" smtClean="0"/>
            <a:t>+</a:t>
          </a:r>
          <a:r>
            <a:rPr lang="en-US" dirty="0" smtClean="0"/>
            <a:t> Studies &amp; Clinical Trials</a:t>
          </a:r>
          <a:endParaRPr lang="en-US" dirty="0"/>
        </a:p>
      </dgm:t>
    </dgm:pt>
    <dgm:pt modelId="{FBB177D6-F26B-4486-9E24-60FC41850C4A}" type="parTrans" cxnId="{839187EA-0B82-42A8-A05B-D81C455B7A20}">
      <dgm:prSet/>
      <dgm:spPr/>
      <dgm:t>
        <a:bodyPr/>
        <a:lstStyle/>
        <a:p>
          <a:endParaRPr lang="en-US"/>
        </a:p>
      </dgm:t>
    </dgm:pt>
    <dgm:pt modelId="{E1638250-5B9F-4457-B101-228F59E50E8A}" type="sibTrans" cxnId="{839187EA-0B82-42A8-A05B-D81C455B7A20}">
      <dgm:prSet/>
      <dgm:spPr/>
      <dgm:t>
        <a:bodyPr/>
        <a:lstStyle/>
        <a:p>
          <a:endParaRPr lang="en-US"/>
        </a:p>
      </dgm:t>
    </dgm:pt>
    <dgm:pt modelId="{C4000116-1394-4EE2-AD7E-1D6127D96A91}">
      <dgm:prSet/>
      <dgm:spPr/>
      <dgm:t>
        <a:bodyPr/>
        <a:lstStyle/>
        <a:p>
          <a:r>
            <a:rPr lang="en-US" dirty="0" smtClean="0"/>
            <a:t>4700</a:t>
          </a:r>
          <a:r>
            <a:rPr lang="en-US" baseline="30000" dirty="0" smtClean="0"/>
            <a:t>+</a:t>
          </a:r>
          <a:r>
            <a:rPr lang="en-US" dirty="0" smtClean="0"/>
            <a:t> Patients Studied</a:t>
          </a:r>
          <a:endParaRPr lang="en-US" dirty="0"/>
        </a:p>
      </dgm:t>
    </dgm:pt>
    <dgm:pt modelId="{E9CF646C-5E6E-433F-B2CE-181C217F45D5}" type="parTrans" cxnId="{99218E28-D30E-4750-A69B-09B6AEC0E8D5}">
      <dgm:prSet/>
      <dgm:spPr/>
      <dgm:t>
        <a:bodyPr/>
        <a:lstStyle/>
        <a:p>
          <a:endParaRPr lang="en-US"/>
        </a:p>
      </dgm:t>
    </dgm:pt>
    <dgm:pt modelId="{1142963A-4C46-4CAA-AD19-FD9E9E08E2BF}" type="sibTrans" cxnId="{99218E28-D30E-4750-A69B-09B6AEC0E8D5}">
      <dgm:prSet/>
      <dgm:spPr/>
      <dgm:t>
        <a:bodyPr/>
        <a:lstStyle/>
        <a:p>
          <a:endParaRPr lang="en-US"/>
        </a:p>
      </dgm:t>
    </dgm:pt>
    <dgm:pt modelId="{F365B6D3-0B51-461D-B539-43668515FF19}">
      <dgm:prSet/>
      <dgm:spPr/>
      <dgm:t>
        <a:bodyPr/>
        <a:lstStyle/>
        <a:p>
          <a:r>
            <a:rPr lang="en-US" dirty="0" smtClean="0"/>
            <a:t>Widespread Utilization of ARROW</a:t>
          </a:r>
          <a:r>
            <a:rPr lang="en-US" baseline="30000" dirty="0" smtClean="0"/>
            <a:t>®</a:t>
          </a:r>
          <a:r>
            <a:rPr lang="en-US" dirty="0" smtClean="0"/>
            <a:t> EZ-IO</a:t>
          </a:r>
          <a:r>
            <a:rPr lang="en-US" baseline="30000" dirty="0" smtClean="0"/>
            <a:t>®</a:t>
          </a:r>
          <a:r>
            <a:rPr lang="en-US" dirty="0" smtClean="0"/>
            <a:t> Vascular Access</a:t>
          </a:r>
          <a:endParaRPr lang="en-US" dirty="0"/>
        </a:p>
      </dgm:t>
    </dgm:pt>
    <dgm:pt modelId="{F74ADC89-5C41-4FE9-8442-82E9D7B256B7}" type="parTrans" cxnId="{2314C084-6512-49DA-9140-41A0F06C5A1A}">
      <dgm:prSet/>
      <dgm:spPr/>
      <dgm:t>
        <a:bodyPr/>
        <a:lstStyle/>
        <a:p>
          <a:endParaRPr lang="en-US"/>
        </a:p>
      </dgm:t>
    </dgm:pt>
    <dgm:pt modelId="{9B6ED004-BC5E-41EE-963F-F994E4DFD961}" type="sibTrans" cxnId="{2314C084-6512-49DA-9140-41A0F06C5A1A}">
      <dgm:prSet/>
      <dgm:spPr/>
      <dgm:t>
        <a:bodyPr/>
        <a:lstStyle/>
        <a:p>
          <a:endParaRPr lang="en-US"/>
        </a:p>
      </dgm:t>
    </dgm:pt>
    <dgm:pt modelId="{5DF35138-2A9C-458E-984E-79C262CFAFBC}">
      <dgm:prSet/>
      <dgm:spPr/>
      <dgm:t>
        <a:bodyPr/>
        <a:lstStyle/>
        <a:p>
          <a:r>
            <a:rPr lang="en-US" dirty="0" smtClean="0"/>
            <a:t>Estimated 2 million patients</a:t>
          </a:r>
          <a:endParaRPr lang="en-US" dirty="0"/>
        </a:p>
      </dgm:t>
    </dgm:pt>
    <dgm:pt modelId="{E0F7A5CF-DA7F-49C5-BDA1-852719D46A10}" type="parTrans" cxnId="{EA28155A-B8B9-4CC4-B5C5-7E5C397037E9}">
      <dgm:prSet/>
      <dgm:spPr/>
      <dgm:t>
        <a:bodyPr/>
        <a:lstStyle/>
        <a:p>
          <a:endParaRPr lang="en-US"/>
        </a:p>
      </dgm:t>
    </dgm:pt>
    <dgm:pt modelId="{C615BC2D-94E2-466E-ADE8-9684CBD95EEB}" type="sibTrans" cxnId="{EA28155A-B8B9-4CC4-B5C5-7E5C397037E9}">
      <dgm:prSet/>
      <dgm:spPr/>
      <dgm:t>
        <a:bodyPr/>
        <a:lstStyle/>
        <a:p>
          <a:endParaRPr lang="en-US"/>
        </a:p>
      </dgm:t>
    </dgm:pt>
    <dgm:pt modelId="{51A3B0B2-9027-4335-8F72-BD947F2BFAB9}">
      <dgm:prSet/>
      <dgm:spPr/>
      <dgm:t>
        <a:bodyPr/>
        <a:lstStyle/>
        <a:p>
          <a:r>
            <a:rPr lang="en-US" dirty="0" smtClean="0"/>
            <a:t>50 Countries</a:t>
          </a:r>
          <a:endParaRPr lang="en-US" dirty="0"/>
        </a:p>
      </dgm:t>
    </dgm:pt>
    <dgm:pt modelId="{7A944EF5-BF27-49D9-A890-E83C65FAA29A}" type="parTrans" cxnId="{EF51FD48-199F-4546-A11D-5DC904CFBE6C}">
      <dgm:prSet/>
      <dgm:spPr/>
      <dgm:t>
        <a:bodyPr/>
        <a:lstStyle/>
        <a:p>
          <a:endParaRPr lang="en-US"/>
        </a:p>
      </dgm:t>
    </dgm:pt>
    <dgm:pt modelId="{21CE9433-ACB7-4B86-BCEB-B0672CD941B8}" type="sibTrans" cxnId="{EF51FD48-199F-4546-A11D-5DC904CFBE6C}">
      <dgm:prSet/>
      <dgm:spPr/>
      <dgm:t>
        <a:bodyPr/>
        <a:lstStyle/>
        <a:p>
          <a:endParaRPr lang="en-US"/>
        </a:p>
      </dgm:t>
    </dgm:pt>
    <dgm:pt modelId="{720C79E2-668E-409A-AE78-8D167D09FDD1}" type="pres">
      <dgm:prSet presAssocID="{D0380A13-ABD8-4719-BECD-E3F45BE7C8B9}" presName="hierChild1" presStyleCnt="0">
        <dgm:presLayoutVars>
          <dgm:orgChart val="1"/>
          <dgm:chPref val="1"/>
          <dgm:dir/>
          <dgm:animOne val="branch"/>
          <dgm:animLvl val="lvl"/>
          <dgm:resizeHandles/>
        </dgm:presLayoutVars>
      </dgm:prSet>
      <dgm:spPr/>
      <dgm:t>
        <a:bodyPr/>
        <a:lstStyle/>
        <a:p>
          <a:endParaRPr lang="en-US"/>
        </a:p>
      </dgm:t>
    </dgm:pt>
    <dgm:pt modelId="{14887557-557C-4AB4-AC6C-5743B7686B3B}" type="pres">
      <dgm:prSet presAssocID="{81E071CE-7FFF-42C8-8D3B-9FBD0E3D1D49}" presName="hierRoot1" presStyleCnt="0">
        <dgm:presLayoutVars>
          <dgm:hierBranch val="init"/>
        </dgm:presLayoutVars>
      </dgm:prSet>
      <dgm:spPr/>
    </dgm:pt>
    <dgm:pt modelId="{90C36578-4345-40C8-889D-E747FBCEAA5A}" type="pres">
      <dgm:prSet presAssocID="{81E071CE-7FFF-42C8-8D3B-9FBD0E3D1D49}" presName="rootComposite1" presStyleCnt="0"/>
      <dgm:spPr/>
    </dgm:pt>
    <dgm:pt modelId="{7D182738-C9B8-4B42-B047-42EF2B6EBF40}" type="pres">
      <dgm:prSet presAssocID="{81E071CE-7FFF-42C8-8D3B-9FBD0E3D1D49}" presName="rootText1" presStyleLbl="node0" presStyleIdx="0" presStyleCnt="1" custScaleX="264799">
        <dgm:presLayoutVars>
          <dgm:chPref val="3"/>
        </dgm:presLayoutVars>
      </dgm:prSet>
      <dgm:spPr/>
      <dgm:t>
        <a:bodyPr/>
        <a:lstStyle/>
        <a:p>
          <a:endParaRPr lang="en-US"/>
        </a:p>
      </dgm:t>
    </dgm:pt>
    <dgm:pt modelId="{1EB3A9CC-85C6-4097-8EC9-467AE34BFD6F}" type="pres">
      <dgm:prSet presAssocID="{81E071CE-7FFF-42C8-8D3B-9FBD0E3D1D49}" presName="rootConnector1" presStyleLbl="node1" presStyleIdx="0" presStyleCnt="0"/>
      <dgm:spPr/>
      <dgm:t>
        <a:bodyPr/>
        <a:lstStyle/>
        <a:p>
          <a:endParaRPr lang="en-US"/>
        </a:p>
      </dgm:t>
    </dgm:pt>
    <dgm:pt modelId="{9AD3B662-A5F7-4694-839C-C842D59CC025}" type="pres">
      <dgm:prSet presAssocID="{81E071CE-7FFF-42C8-8D3B-9FBD0E3D1D49}" presName="hierChild2" presStyleCnt="0"/>
      <dgm:spPr/>
    </dgm:pt>
    <dgm:pt modelId="{C9B9C913-B649-4966-AD70-231DC92139E5}" type="pres">
      <dgm:prSet presAssocID="{ACC39DA3-48EA-402E-8ABD-BA2844D7A38D}" presName="Name37" presStyleLbl="parChTrans1D2" presStyleIdx="0" presStyleCnt="3"/>
      <dgm:spPr/>
      <dgm:t>
        <a:bodyPr/>
        <a:lstStyle/>
        <a:p>
          <a:endParaRPr lang="en-US"/>
        </a:p>
      </dgm:t>
    </dgm:pt>
    <dgm:pt modelId="{DD5CC145-23F8-45E0-B82A-F9ED502123BA}" type="pres">
      <dgm:prSet presAssocID="{D509B2C8-F7DA-41BB-9BA9-6067BD9678AF}" presName="hierRoot2" presStyleCnt="0">
        <dgm:presLayoutVars>
          <dgm:hierBranch val="init"/>
        </dgm:presLayoutVars>
      </dgm:prSet>
      <dgm:spPr/>
    </dgm:pt>
    <dgm:pt modelId="{BE50869F-0C5D-45A0-B832-B1C1681B4F98}" type="pres">
      <dgm:prSet presAssocID="{D509B2C8-F7DA-41BB-9BA9-6067BD9678AF}" presName="rootComposite" presStyleCnt="0"/>
      <dgm:spPr/>
    </dgm:pt>
    <dgm:pt modelId="{61E48935-CCD6-4887-999B-1DFB239A7303}" type="pres">
      <dgm:prSet presAssocID="{D509B2C8-F7DA-41BB-9BA9-6067BD9678AF}" presName="rootText" presStyleLbl="node2" presStyleIdx="0" presStyleCnt="3" custScaleX="181947" custScaleY="169384">
        <dgm:presLayoutVars>
          <dgm:chPref val="3"/>
        </dgm:presLayoutVars>
      </dgm:prSet>
      <dgm:spPr/>
      <dgm:t>
        <a:bodyPr/>
        <a:lstStyle/>
        <a:p>
          <a:endParaRPr lang="en-US"/>
        </a:p>
      </dgm:t>
    </dgm:pt>
    <dgm:pt modelId="{0557CED9-4F49-4E00-8A95-3FC6E78FFC05}" type="pres">
      <dgm:prSet presAssocID="{D509B2C8-F7DA-41BB-9BA9-6067BD9678AF}" presName="rootConnector" presStyleLbl="node2" presStyleIdx="0" presStyleCnt="3"/>
      <dgm:spPr/>
      <dgm:t>
        <a:bodyPr/>
        <a:lstStyle/>
        <a:p>
          <a:endParaRPr lang="en-US"/>
        </a:p>
      </dgm:t>
    </dgm:pt>
    <dgm:pt modelId="{C6D5FD5F-99F2-44DC-9B47-6BF7F81F4351}" type="pres">
      <dgm:prSet presAssocID="{D509B2C8-F7DA-41BB-9BA9-6067BD9678AF}" presName="hierChild4" presStyleCnt="0"/>
      <dgm:spPr/>
    </dgm:pt>
    <dgm:pt modelId="{AC2BA847-9095-4BC4-A82B-9201244851D5}" type="pres">
      <dgm:prSet presAssocID="{D509B2C8-F7DA-41BB-9BA9-6067BD9678AF}" presName="hierChild5" presStyleCnt="0"/>
      <dgm:spPr/>
    </dgm:pt>
    <dgm:pt modelId="{FF2D08AC-8FDB-4AC6-9E68-B812C2193105}" type="pres">
      <dgm:prSet presAssocID="{B54718ED-F7F2-4E49-8DB0-F09DE71EEEA6}" presName="Name37" presStyleLbl="parChTrans1D2" presStyleIdx="1" presStyleCnt="3"/>
      <dgm:spPr/>
      <dgm:t>
        <a:bodyPr/>
        <a:lstStyle/>
        <a:p>
          <a:endParaRPr lang="en-US"/>
        </a:p>
      </dgm:t>
    </dgm:pt>
    <dgm:pt modelId="{58B4FBBC-4047-4823-932D-3CDDF34F85BF}" type="pres">
      <dgm:prSet presAssocID="{154704C1-23B8-4463-BA62-0DC8EE5F9299}" presName="hierRoot2" presStyleCnt="0">
        <dgm:presLayoutVars>
          <dgm:hierBranch val="init"/>
        </dgm:presLayoutVars>
      </dgm:prSet>
      <dgm:spPr/>
    </dgm:pt>
    <dgm:pt modelId="{CD435B04-A818-4DC1-98D4-662F410C02DF}" type="pres">
      <dgm:prSet presAssocID="{154704C1-23B8-4463-BA62-0DC8EE5F9299}" presName="rootComposite" presStyleCnt="0"/>
      <dgm:spPr/>
    </dgm:pt>
    <dgm:pt modelId="{6EBDD3C1-495A-416C-B6EE-FA5565F8179F}" type="pres">
      <dgm:prSet presAssocID="{154704C1-23B8-4463-BA62-0DC8EE5F9299}" presName="rootText" presStyleLbl="node2" presStyleIdx="1" presStyleCnt="3" custScaleX="181848" custScaleY="201167">
        <dgm:presLayoutVars>
          <dgm:chPref val="3"/>
        </dgm:presLayoutVars>
      </dgm:prSet>
      <dgm:spPr/>
      <dgm:t>
        <a:bodyPr/>
        <a:lstStyle/>
        <a:p>
          <a:endParaRPr lang="en-US"/>
        </a:p>
      </dgm:t>
    </dgm:pt>
    <dgm:pt modelId="{DEB7C90B-D9B9-45DE-9FD6-58521C3E7D65}" type="pres">
      <dgm:prSet presAssocID="{154704C1-23B8-4463-BA62-0DC8EE5F9299}" presName="rootConnector" presStyleLbl="node2" presStyleIdx="1" presStyleCnt="3"/>
      <dgm:spPr/>
      <dgm:t>
        <a:bodyPr/>
        <a:lstStyle/>
        <a:p>
          <a:endParaRPr lang="en-US"/>
        </a:p>
      </dgm:t>
    </dgm:pt>
    <dgm:pt modelId="{7004D213-C03C-4494-962E-75CC9AFD0067}" type="pres">
      <dgm:prSet presAssocID="{154704C1-23B8-4463-BA62-0DC8EE5F9299}" presName="hierChild4" presStyleCnt="0"/>
      <dgm:spPr/>
    </dgm:pt>
    <dgm:pt modelId="{95FA47D5-C39E-4B9A-9BB6-9F8E6EF4AA5D}" type="pres">
      <dgm:prSet presAssocID="{FBB177D6-F26B-4486-9E24-60FC41850C4A}" presName="Name37" presStyleLbl="parChTrans1D3" presStyleIdx="0" presStyleCnt="4"/>
      <dgm:spPr/>
      <dgm:t>
        <a:bodyPr/>
        <a:lstStyle/>
        <a:p>
          <a:endParaRPr lang="en-US"/>
        </a:p>
      </dgm:t>
    </dgm:pt>
    <dgm:pt modelId="{689A1028-F6FE-467C-BBCB-8E83FCF8F9B0}" type="pres">
      <dgm:prSet presAssocID="{04E01769-C0B8-466C-A01A-977E2F2062C3}" presName="hierRoot2" presStyleCnt="0">
        <dgm:presLayoutVars>
          <dgm:hierBranch val="init"/>
        </dgm:presLayoutVars>
      </dgm:prSet>
      <dgm:spPr/>
    </dgm:pt>
    <dgm:pt modelId="{0A62D251-0B9F-4C64-BF6A-6A25D5D19287}" type="pres">
      <dgm:prSet presAssocID="{04E01769-C0B8-466C-A01A-977E2F2062C3}" presName="rootComposite" presStyleCnt="0"/>
      <dgm:spPr/>
    </dgm:pt>
    <dgm:pt modelId="{E032FF46-7F76-4547-8FE0-7338370D9794}" type="pres">
      <dgm:prSet presAssocID="{04E01769-C0B8-466C-A01A-977E2F2062C3}" presName="rootText" presStyleLbl="node3" presStyleIdx="0" presStyleCnt="4" custScaleX="130404">
        <dgm:presLayoutVars>
          <dgm:chPref val="3"/>
        </dgm:presLayoutVars>
      </dgm:prSet>
      <dgm:spPr/>
      <dgm:t>
        <a:bodyPr/>
        <a:lstStyle/>
        <a:p>
          <a:endParaRPr lang="en-US"/>
        </a:p>
      </dgm:t>
    </dgm:pt>
    <dgm:pt modelId="{F3822E4D-9C2E-4BD7-A821-A790E9DCF358}" type="pres">
      <dgm:prSet presAssocID="{04E01769-C0B8-466C-A01A-977E2F2062C3}" presName="rootConnector" presStyleLbl="node3" presStyleIdx="0" presStyleCnt="4"/>
      <dgm:spPr/>
      <dgm:t>
        <a:bodyPr/>
        <a:lstStyle/>
        <a:p>
          <a:endParaRPr lang="en-US"/>
        </a:p>
      </dgm:t>
    </dgm:pt>
    <dgm:pt modelId="{4733481E-AFCF-49A0-9E68-60102101B40E}" type="pres">
      <dgm:prSet presAssocID="{04E01769-C0B8-466C-A01A-977E2F2062C3}" presName="hierChild4" presStyleCnt="0"/>
      <dgm:spPr/>
    </dgm:pt>
    <dgm:pt modelId="{48382036-F88F-43E5-9522-5F5A45DDBCCD}" type="pres">
      <dgm:prSet presAssocID="{04E01769-C0B8-466C-A01A-977E2F2062C3}" presName="hierChild5" presStyleCnt="0"/>
      <dgm:spPr/>
    </dgm:pt>
    <dgm:pt modelId="{36FCD54F-700B-456B-A220-A8BFEF18DB95}" type="pres">
      <dgm:prSet presAssocID="{E9CF646C-5E6E-433F-B2CE-181C217F45D5}" presName="Name37" presStyleLbl="parChTrans1D3" presStyleIdx="1" presStyleCnt="4"/>
      <dgm:spPr/>
      <dgm:t>
        <a:bodyPr/>
        <a:lstStyle/>
        <a:p>
          <a:endParaRPr lang="en-US"/>
        </a:p>
      </dgm:t>
    </dgm:pt>
    <dgm:pt modelId="{6F24F828-373B-498B-A4C1-2DC7D1960751}" type="pres">
      <dgm:prSet presAssocID="{C4000116-1394-4EE2-AD7E-1D6127D96A91}" presName="hierRoot2" presStyleCnt="0">
        <dgm:presLayoutVars>
          <dgm:hierBranch val="init"/>
        </dgm:presLayoutVars>
      </dgm:prSet>
      <dgm:spPr/>
    </dgm:pt>
    <dgm:pt modelId="{68417E25-0671-4727-B831-21DAB20D519E}" type="pres">
      <dgm:prSet presAssocID="{C4000116-1394-4EE2-AD7E-1D6127D96A91}" presName="rootComposite" presStyleCnt="0"/>
      <dgm:spPr/>
    </dgm:pt>
    <dgm:pt modelId="{E0BDF219-CA70-4B66-9772-DA6AEE572AF6}" type="pres">
      <dgm:prSet presAssocID="{C4000116-1394-4EE2-AD7E-1D6127D96A91}" presName="rootText" presStyleLbl="node3" presStyleIdx="1" presStyleCnt="4" custScaleX="130404">
        <dgm:presLayoutVars>
          <dgm:chPref val="3"/>
        </dgm:presLayoutVars>
      </dgm:prSet>
      <dgm:spPr/>
      <dgm:t>
        <a:bodyPr/>
        <a:lstStyle/>
        <a:p>
          <a:endParaRPr lang="en-US"/>
        </a:p>
      </dgm:t>
    </dgm:pt>
    <dgm:pt modelId="{713E4A5C-9EEE-4752-8E6D-08F54C815068}" type="pres">
      <dgm:prSet presAssocID="{C4000116-1394-4EE2-AD7E-1D6127D96A91}" presName="rootConnector" presStyleLbl="node3" presStyleIdx="1" presStyleCnt="4"/>
      <dgm:spPr/>
      <dgm:t>
        <a:bodyPr/>
        <a:lstStyle/>
        <a:p>
          <a:endParaRPr lang="en-US"/>
        </a:p>
      </dgm:t>
    </dgm:pt>
    <dgm:pt modelId="{F4D0CCAD-3569-4868-BE5A-F20EEB482560}" type="pres">
      <dgm:prSet presAssocID="{C4000116-1394-4EE2-AD7E-1D6127D96A91}" presName="hierChild4" presStyleCnt="0"/>
      <dgm:spPr/>
    </dgm:pt>
    <dgm:pt modelId="{C998E560-77A9-4793-BFBA-BE0EC441D16E}" type="pres">
      <dgm:prSet presAssocID="{C4000116-1394-4EE2-AD7E-1D6127D96A91}" presName="hierChild5" presStyleCnt="0"/>
      <dgm:spPr/>
    </dgm:pt>
    <dgm:pt modelId="{BBFBAB52-290C-4F95-B5A6-D2643AC5DF7E}" type="pres">
      <dgm:prSet presAssocID="{154704C1-23B8-4463-BA62-0DC8EE5F9299}" presName="hierChild5" presStyleCnt="0"/>
      <dgm:spPr/>
    </dgm:pt>
    <dgm:pt modelId="{6EAEF079-7E71-4A65-AE52-E69EA12DAA68}" type="pres">
      <dgm:prSet presAssocID="{F74ADC89-5C41-4FE9-8442-82E9D7B256B7}" presName="Name37" presStyleLbl="parChTrans1D2" presStyleIdx="2" presStyleCnt="3"/>
      <dgm:spPr/>
      <dgm:t>
        <a:bodyPr/>
        <a:lstStyle/>
        <a:p>
          <a:endParaRPr lang="en-US"/>
        </a:p>
      </dgm:t>
    </dgm:pt>
    <dgm:pt modelId="{A50B9D76-0F1F-41F9-8581-70BAE269AE80}" type="pres">
      <dgm:prSet presAssocID="{F365B6D3-0B51-461D-B539-43668515FF19}" presName="hierRoot2" presStyleCnt="0">
        <dgm:presLayoutVars>
          <dgm:hierBranch val="init"/>
        </dgm:presLayoutVars>
      </dgm:prSet>
      <dgm:spPr/>
    </dgm:pt>
    <dgm:pt modelId="{87B0798C-77C3-46DF-ABCE-270C67903F3F}" type="pres">
      <dgm:prSet presAssocID="{F365B6D3-0B51-461D-B539-43668515FF19}" presName="rootComposite" presStyleCnt="0"/>
      <dgm:spPr/>
    </dgm:pt>
    <dgm:pt modelId="{A2E121EF-2AA1-4AB9-9E87-A0C9D8063D47}" type="pres">
      <dgm:prSet presAssocID="{F365B6D3-0B51-461D-B539-43668515FF19}" presName="rootText" presStyleLbl="node2" presStyleIdx="2" presStyleCnt="3" custScaleX="183421" custScaleY="148687">
        <dgm:presLayoutVars>
          <dgm:chPref val="3"/>
        </dgm:presLayoutVars>
      </dgm:prSet>
      <dgm:spPr/>
      <dgm:t>
        <a:bodyPr/>
        <a:lstStyle/>
        <a:p>
          <a:endParaRPr lang="en-US"/>
        </a:p>
      </dgm:t>
    </dgm:pt>
    <dgm:pt modelId="{56E70862-0E09-4447-B221-DDDDCBA3D944}" type="pres">
      <dgm:prSet presAssocID="{F365B6D3-0B51-461D-B539-43668515FF19}" presName="rootConnector" presStyleLbl="node2" presStyleIdx="2" presStyleCnt="3"/>
      <dgm:spPr/>
      <dgm:t>
        <a:bodyPr/>
        <a:lstStyle/>
        <a:p>
          <a:endParaRPr lang="en-US"/>
        </a:p>
      </dgm:t>
    </dgm:pt>
    <dgm:pt modelId="{6012A34F-4F2C-4B78-96AB-86C5B6D509EF}" type="pres">
      <dgm:prSet presAssocID="{F365B6D3-0B51-461D-B539-43668515FF19}" presName="hierChild4" presStyleCnt="0"/>
      <dgm:spPr/>
    </dgm:pt>
    <dgm:pt modelId="{9711822B-9076-464E-8A5E-C386619725EA}" type="pres">
      <dgm:prSet presAssocID="{E0F7A5CF-DA7F-49C5-BDA1-852719D46A10}" presName="Name37" presStyleLbl="parChTrans1D3" presStyleIdx="2" presStyleCnt="4"/>
      <dgm:spPr/>
      <dgm:t>
        <a:bodyPr/>
        <a:lstStyle/>
        <a:p>
          <a:endParaRPr lang="en-US"/>
        </a:p>
      </dgm:t>
    </dgm:pt>
    <dgm:pt modelId="{E02042BD-86F4-482F-A31D-4E8A5BE600E7}" type="pres">
      <dgm:prSet presAssocID="{5DF35138-2A9C-458E-984E-79C262CFAFBC}" presName="hierRoot2" presStyleCnt="0">
        <dgm:presLayoutVars>
          <dgm:hierBranch val="init"/>
        </dgm:presLayoutVars>
      </dgm:prSet>
      <dgm:spPr/>
    </dgm:pt>
    <dgm:pt modelId="{6A272DED-4867-4FB2-BB93-1EFED5D63051}" type="pres">
      <dgm:prSet presAssocID="{5DF35138-2A9C-458E-984E-79C262CFAFBC}" presName="rootComposite" presStyleCnt="0"/>
      <dgm:spPr/>
    </dgm:pt>
    <dgm:pt modelId="{5DED8EBE-CEE2-4762-AC29-76B22BB0593D}" type="pres">
      <dgm:prSet presAssocID="{5DF35138-2A9C-458E-984E-79C262CFAFBC}" presName="rootText" presStyleLbl="node3" presStyleIdx="2" presStyleCnt="4" custScaleX="127515">
        <dgm:presLayoutVars>
          <dgm:chPref val="3"/>
        </dgm:presLayoutVars>
      </dgm:prSet>
      <dgm:spPr/>
      <dgm:t>
        <a:bodyPr/>
        <a:lstStyle/>
        <a:p>
          <a:endParaRPr lang="en-US"/>
        </a:p>
      </dgm:t>
    </dgm:pt>
    <dgm:pt modelId="{742CA93A-931B-4859-9255-7B16A4B6A6F2}" type="pres">
      <dgm:prSet presAssocID="{5DF35138-2A9C-458E-984E-79C262CFAFBC}" presName="rootConnector" presStyleLbl="node3" presStyleIdx="2" presStyleCnt="4"/>
      <dgm:spPr/>
      <dgm:t>
        <a:bodyPr/>
        <a:lstStyle/>
        <a:p>
          <a:endParaRPr lang="en-US"/>
        </a:p>
      </dgm:t>
    </dgm:pt>
    <dgm:pt modelId="{F50F65AD-2F40-4265-B959-67257AF106C6}" type="pres">
      <dgm:prSet presAssocID="{5DF35138-2A9C-458E-984E-79C262CFAFBC}" presName="hierChild4" presStyleCnt="0"/>
      <dgm:spPr/>
    </dgm:pt>
    <dgm:pt modelId="{0981D4B5-0626-4B81-9557-063C2E98F401}" type="pres">
      <dgm:prSet presAssocID="{5DF35138-2A9C-458E-984E-79C262CFAFBC}" presName="hierChild5" presStyleCnt="0"/>
      <dgm:spPr/>
    </dgm:pt>
    <dgm:pt modelId="{029E4B7C-E9A9-41E8-87A2-238F7D887DEC}" type="pres">
      <dgm:prSet presAssocID="{7A944EF5-BF27-49D9-A890-E83C65FAA29A}" presName="Name37" presStyleLbl="parChTrans1D3" presStyleIdx="3" presStyleCnt="4"/>
      <dgm:spPr/>
      <dgm:t>
        <a:bodyPr/>
        <a:lstStyle/>
        <a:p>
          <a:endParaRPr lang="en-US"/>
        </a:p>
      </dgm:t>
    </dgm:pt>
    <dgm:pt modelId="{03472FC9-90C2-48D0-93C8-C6DA5E32D3E8}" type="pres">
      <dgm:prSet presAssocID="{51A3B0B2-9027-4335-8F72-BD947F2BFAB9}" presName="hierRoot2" presStyleCnt="0">
        <dgm:presLayoutVars>
          <dgm:hierBranch val="init"/>
        </dgm:presLayoutVars>
      </dgm:prSet>
      <dgm:spPr/>
    </dgm:pt>
    <dgm:pt modelId="{16197178-CA9F-459C-9E4B-A61F3AAFBDA8}" type="pres">
      <dgm:prSet presAssocID="{51A3B0B2-9027-4335-8F72-BD947F2BFAB9}" presName="rootComposite" presStyleCnt="0"/>
      <dgm:spPr/>
    </dgm:pt>
    <dgm:pt modelId="{7BAABF18-5304-49C7-8858-06E471C95614}" type="pres">
      <dgm:prSet presAssocID="{51A3B0B2-9027-4335-8F72-BD947F2BFAB9}" presName="rootText" presStyleLbl="node3" presStyleIdx="3" presStyleCnt="4" custScaleX="125391">
        <dgm:presLayoutVars>
          <dgm:chPref val="3"/>
        </dgm:presLayoutVars>
      </dgm:prSet>
      <dgm:spPr/>
      <dgm:t>
        <a:bodyPr/>
        <a:lstStyle/>
        <a:p>
          <a:endParaRPr lang="en-US"/>
        </a:p>
      </dgm:t>
    </dgm:pt>
    <dgm:pt modelId="{EC7735A8-CFCA-48DE-9477-14CC4E327433}" type="pres">
      <dgm:prSet presAssocID="{51A3B0B2-9027-4335-8F72-BD947F2BFAB9}" presName="rootConnector" presStyleLbl="node3" presStyleIdx="3" presStyleCnt="4"/>
      <dgm:spPr/>
      <dgm:t>
        <a:bodyPr/>
        <a:lstStyle/>
        <a:p>
          <a:endParaRPr lang="en-US"/>
        </a:p>
      </dgm:t>
    </dgm:pt>
    <dgm:pt modelId="{CF6FA7E4-C558-4D2B-BC0B-2DA140E189DE}" type="pres">
      <dgm:prSet presAssocID="{51A3B0B2-9027-4335-8F72-BD947F2BFAB9}" presName="hierChild4" presStyleCnt="0"/>
      <dgm:spPr/>
    </dgm:pt>
    <dgm:pt modelId="{FB24DAC6-7E0D-4A76-BF1D-6D5EE2BF20E9}" type="pres">
      <dgm:prSet presAssocID="{51A3B0B2-9027-4335-8F72-BD947F2BFAB9}" presName="hierChild5" presStyleCnt="0"/>
      <dgm:spPr/>
    </dgm:pt>
    <dgm:pt modelId="{5FDECCF1-06D2-4E19-98C0-99A1ACFACDBD}" type="pres">
      <dgm:prSet presAssocID="{F365B6D3-0B51-461D-B539-43668515FF19}" presName="hierChild5" presStyleCnt="0"/>
      <dgm:spPr/>
    </dgm:pt>
    <dgm:pt modelId="{DF2467E1-49CE-4776-BF53-6376765080FB}" type="pres">
      <dgm:prSet presAssocID="{81E071CE-7FFF-42C8-8D3B-9FBD0E3D1D49}" presName="hierChild3" presStyleCnt="0"/>
      <dgm:spPr/>
    </dgm:pt>
  </dgm:ptLst>
  <dgm:cxnLst>
    <dgm:cxn modelId="{E6D34997-407D-497A-B8A2-FD8305423367}" type="presOf" srcId="{F74ADC89-5C41-4FE9-8442-82E9D7B256B7}" destId="{6EAEF079-7E71-4A65-AE52-E69EA12DAA68}" srcOrd="0" destOrd="0" presId="urn:microsoft.com/office/officeart/2005/8/layout/orgChart1"/>
    <dgm:cxn modelId="{37C6CACC-034E-46F6-AB59-B42E38A5935D}" type="presOf" srcId="{D509B2C8-F7DA-41BB-9BA9-6067BD9678AF}" destId="{0557CED9-4F49-4E00-8A95-3FC6E78FFC05}" srcOrd="1" destOrd="0" presId="urn:microsoft.com/office/officeart/2005/8/layout/orgChart1"/>
    <dgm:cxn modelId="{C62EFFFA-4A5D-4256-ADB6-7C6F618885EB}" type="presOf" srcId="{F365B6D3-0B51-461D-B539-43668515FF19}" destId="{A2E121EF-2AA1-4AB9-9E87-A0C9D8063D47}" srcOrd="0" destOrd="0" presId="urn:microsoft.com/office/officeart/2005/8/layout/orgChart1"/>
    <dgm:cxn modelId="{DEBEED49-0880-4E4F-9D8C-83EA601C42DD}" type="presOf" srcId="{B54718ED-F7F2-4E49-8DB0-F09DE71EEEA6}" destId="{FF2D08AC-8FDB-4AC6-9E68-B812C2193105}" srcOrd="0" destOrd="0" presId="urn:microsoft.com/office/officeart/2005/8/layout/orgChart1"/>
    <dgm:cxn modelId="{EF51FD48-199F-4546-A11D-5DC904CFBE6C}" srcId="{F365B6D3-0B51-461D-B539-43668515FF19}" destId="{51A3B0B2-9027-4335-8F72-BD947F2BFAB9}" srcOrd="1" destOrd="0" parTransId="{7A944EF5-BF27-49D9-A890-E83C65FAA29A}" sibTransId="{21CE9433-ACB7-4B86-BCEB-B0672CD941B8}"/>
    <dgm:cxn modelId="{DE50369E-9B49-45CB-BAA8-103A74F0DC8A}" type="presOf" srcId="{E0F7A5CF-DA7F-49C5-BDA1-852719D46A10}" destId="{9711822B-9076-464E-8A5E-C386619725EA}" srcOrd="0" destOrd="0" presId="urn:microsoft.com/office/officeart/2005/8/layout/orgChart1"/>
    <dgm:cxn modelId="{68AAC595-4117-4298-A46C-C853CBBF4170}" type="presOf" srcId="{81E071CE-7FFF-42C8-8D3B-9FBD0E3D1D49}" destId="{7D182738-C9B8-4B42-B047-42EF2B6EBF40}" srcOrd="0" destOrd="0" presId="urn:microsoft.com/office/officeart/2005/8/layout/orgChart1"/>
    <dgm:cxn modelId="{BBEFFFAC-9738-44F9-BCCA-FE6FCBBF1259}" type="presOf" srcId="{F365B6D3-0B51-461D-B539-43668515FF19}" destId="{56E70862-0E09-4447-B221-DDDDCBA3D944}" srcOrd="1" destOrd="0" presId="urn:microsoft.com/office/officeart/2005/8/layout/orgChart1"/>
    <dgm:cxn modelId="{4E8E31EC-7100-4182-A5FF-695BB14FE128}" type="presOf" srcId="{81E071CE-7FFF-42C8-8D3B-9FBD0E3D1D49}" destId="{1EB3A9CC-85C6-4097-8EC9-467AE34BFD6F}" srcOrd="1" destOrd="0" presId="urn:microsoft.com/office/officeart/2005/8/layout/orgChart1"/>
    <dgm:cxn modelId="{C280F8DE-5CDD-4E74-B5F4-FC14A4B5C8AB}" type="presOf" srcId="{04E01769-C0B8-466C-A01A-977E2F2062C3}" destId="{F3822E4D-9C2E-4BD7-A821-A790E9DCF358}" srcOrd="1" destOrd="0" presId="urn:microsoft.com/office/officeart/2005/8/layout/orgChart1"/>
    <dgm:cxn modelId="{2314C084-6512-49DA-9140-41A0F06C5A1A}" srcId="{81E071CE-7FFF-42C8-8D3B-9FBD0E3D1D49}" destId="{F365B6D3-0B51-461D-B539-43668515FF19}" srcOrd="2" destOrd="0" parTransId="{F74ADC89-5C41-4FE9-8442-82E9D7B256B7}" sibTransId="{9B6ED004-BC5E-41EE-963F-F994E4DFD961}"/>
    <dgm:cxn modelId="{DBFE6F2E-EC2B-4A71-BC03-7EE5A566EFC8}" type="presOf" srcId="{ACC39DA3-48EA-402E-8ABD-BA2844D7A38D}" destId="{C9B9C913-B649-4966-AD70-231DC92139E5}" srcOrd="0" destOrd="0" presId="urn:microsoft.com/office/officeart/2005/8/layout/orgChart1"/>
    <dgm:cxn modelId="{FFC9938A-A045-4076-AC5B-54A731A2F61C}" type="presOf" srcId="{04E01769-C0B8-466C-A01A-977E2F2062C3}" destId="{E032FF46-7F76-4547-8FE0-7338370D9794}" srcOrd="0" destOrd="0" presId="urn:microsoft.com/office/officeart/2005/8/layout/orgChart1"/>
    <dgm:cxn modelId="{7328DFBD-423F-411E-BE1A-4C1F8D929A2F}" type="presOf" srcId="{C4000116-1394-4EE2-AD7E-1D6127D96A91}" destId="{713E4A5C-9EEE-4752-8E6D-08F54C815068}" srcOrd="1" destOrd="0" presId="urn:microsoft.com/office/officeart/2005/8/layout/orgChart1"/>
    <dgm:cxn modelId="{1E10354F-578D-4D69-8E19-B5A84B0C47FF}" type="presOf" srcId="{FBB177D6-F26B-4486-9E24-60FC41850C4A}" destId="{95FA47D5-C39E-4B9A-9BB6-9F8E6EF4AA5D}" srcOrd="0" destOrd="0" presId="urn:microsoft.com/office/officeart/2005/8/layout/orgChart1"/>
    <dgm:cxn modelId="{0D62117E-01DF-42DC-945F-AC88A7BD9DB1}" type="presOf" srcId="{7A944EF5-BF27-49D9-A890-E83C65FAA29A}" destId="{029E4B7C-E9A9-41E8-87A2-238F7D887DEC}" srcOrd="0" destOrd="0" presId="urn:microsoft.com/office/officeart/2005/8/layout/orgChart1"/>
    <dgm:cxn modelId="{2C83CA7C-5578-47F8-BEE1-B9063E5F8434}" srcId="{81E071CE-7FFF-42C8-8D3B-9FBD0E3D1D49}" destId="{D509B2C8-F7DA-41BB-9BA9-6067BD9678AF}" srcOrd="0" destOrd="0" parTransId="{ACC39DA3-48EA-402E-8ABD-BA2844D7A38D}" sibTransId="{8A6FE854-FB49-4126-B47B-86D5E0E092E9}"/>
    <dgm:cxn modelId="{47CAF729-1E25-4C49-8CF6-4D85C8737C11}" type="presOf" srcId="{51A3B0B2-9027-4335-8F72-BD947F2BFAB9}" destId="{7BAABF18-5304-49C7-8858-06E471C95614}" srcOrd="0" destOrd="0" presId="urn:microsoft.com/office/officeart/2005/8/layout/orgChart1"/>
    <dgm:cxn modelId="{99218E28-D30E-4750-A69B-09B6AEC0E8D5}" srcId="{154704C1-23B8-4463-BA62-0DC8EE5F9299}" destId="{C4000116-1394-4EE2-AD7E-1D6127D96A91}" srcOrd="1" destOrd="0" parTransId="{E9CF646C-5E6E-433F-B2CE-181C217F45D5}" sibTransId="{1142963A-4C46-4CAA-AD19-FD9E9E08E2BF}"/>
    <dgm:cxn modelId="{F475DC1F-97C5-4C6D-A276-C579B2F9662E}" type="presOf" srcId="{D509B2C8-F7DA-41BB-9BA9-6067BD9678AF}" destId="{61E48935-CCD6-4887-999B-1DFB239A7303}" srcOrd="0" destOrd="0" presId="urn:microsoft.com/office/officeart/2005/8/layout/orgChart1"/>
    <dgm:cxn modelId="{EA28155A-B8B9-4CC4-B5C5-7E5C397037E9}" srcId="{F365B6D3-0B51-461D-B539-43668515FF19}" destId="{5DF35138-2A9C-458E-984E-79C262CFAFBC}" srcOrd="0" destOrd="0" parTransId="{E0F7A5CF-DA7F-49C5-BDA1-852719D46A10}" sibTransId="{C615BC2D-94E2-466E-ADE8-9684CBD95EEB}"/>
    <dgm:cxn modelId="{EFC94AC8-A89F-44B1-B71A-C1F734CE435B}" type="presOf" srcId="{154704C1-23B8-4463-BA62-0DC8EE5F9299}" destId="{6EBDD3C1-495A-416C-B6EE-FA5565F8179F}" srcOrd="0" destOrd="0" presId="urn:microsoft.com/office/officeart/2005/8/layout/orgChart1"/>
    <dgm:cxn modelId="{691C7ABC-5994-430F-A633-D13CE20E8FCD}" type="presOf" srcId="{5DF35138-2A9C-458E-984E-79C262CFAFBC}" destId="{742CA93A-931B-4859-9255-7B16A4B6A6F2}" srcOrd="1" destOrd="0" presId="urn:microsoft.com/office/officeart/2005/8/layout/orgChart1"/>
    <dgm:cxn modelId="{5B6AC54C-2C4A-411B-B465-77ED3CDDE0F5}" type="presOf" srcId="{5DF35138-2A9C-458E-984E-79C262CFAFBC}" destId="{5DED8EBE-CEE2-4762-AC29-76B22BB0593D}" srcOrd="0" destOrd="0" presId="urn:microsoft.com/office/officeart/2005/8/layout/orgChart1"/>
    <dgm:cxn modelId="{FFB57160-246B-407C-8768-6E256CA8F820}" type="presOf" srcId="{D0380A13-ABD8-4719-BECD-E3F45BE7C8B9}" destId="{720C79E2-668E-409A-AE78-8D167D09FDD1}" srcOrd="0" destOrd="0" presId="urn:microsoft.com/office/officeart/2005/8/layout/orgChart1"/>
    <dgm:cxn modelId="{FFCC0D18-6EC2-42B0-B448-7CD07B8B02DC}" srcId="{D0380A13-ABD8-4719-BECD-E3F45BE7C8B9}" destId="{81E071CE-7FFF-42C8-8D3B-9FBD0E3D1D49}" srcOrd="0" destOrd="0" parTransId="{6BA10F2B-10EE-4B91-A4D6-D7F6C8BD2B54}" sibTransId="{3272BD7D-1C44-41C3-8962-135459588DCB}"/>
    <dgm:cxn modelId="{839187EA-0B82-42A8-A05B-D81C455B7A20}" srcId="{154704C1-23B8-4463-BA62-0DC8EE5F9299}" destId="{04E01769-C0B8-466C-A01A-977E2F2062C3}" srcOrd="0" destOrd="0" parTransId="{FBB177D6-F26B-4486-9E24-60FC41850C4A}" sibTransId="{E1638250-5B9F-4457-B101-228F59E50E8A}"/>
    <dgm:cxn modelId="{9E9638D6-433C-44F4-AB59-0E1A5BDC908D}" type="presOf" srcId="{E9CF646C-5E6E-433F-B2CE-181C217F45D5}" destId="{36FCD54F-700B-456B-A220-A8BFEF18DB95}" srcOrd="0" destOrd="0" presId="urn:microsoft.com/office/officeart/2005/8/layout/orgChart1"/>
    <dgm:cxn modelId="{3FF04F0B-5338-4B77-A0D4-1BBEB14CF4DE}" type="presOf" srcId="{154704C1-23B8-4463-BA62-0DC8EE5F9299}" destId="{DEB7C90B-D9B9-45DE-9FD6-58521C3E7D65}" srcOrd="1" destOrd="0" presId="urn:microsoft.com/office/officeart/2005/8/layout/orgChart1"/>
    <dgm:cxn modelId="{9B340F8E-83A4-4C7C-9681-5D53CA401CE4}" type="presOf" srcId="{C4000116-1394-4EE2-AD7E-1D6127D96A91}" destId="{E0BDF219-CA70-4B66-9772-DA6AEE572AF6}" srcOrd="0" destOrd="0" presId="urn:microsoft.com/office/officeart/2005/8/layout/orgChart1"/>
    <dgm:cxn modelId="{34495CF7-4E88-4C22-B639-07FAE89A992C}" type="presOf" srcId="{51A3B0B2-9027-4335-8F72-BD947F2BFAB9}" destId="{EC7735A8-CFCA-48DE-9477-14CC4E327433}" srcOrd="1" destOrd="0" presId="urn:microsoft.com/office/officeart/2005/8/layout/orgChart1"/>
    <dgm:cxn modelId="{1E931DFB-6FDA-48CE-8905-F26C6C79F280}" srcId="{81E071CE-7FFF-42C8-8D3B-9FBD0E3D1D49}" destId="{154704C1-23B8-4463-BA62-0DC8EE5F9299}" srcOrd="1" destOrd="0" parTransId="{B54718ED-F7F2-4E49-8DB0-F09DE71EEEA6}" sibTransId="{FF7EC7AF-6C78-45BE-81CD-789337FA9DC0}"/>
    <dgm:cxn modelId="{E0A2FDDE-5686-452D-BBD7-7955EBFF6EC1}" type="presParOf" srcId="{720C79E2-668E-409A-AE78-8D167D09FDD1}" destId="{14887557-557C-4AB4-AC6C-5743B7686B3B}" srcOrd="0" destOrd="0" presId="urn:microsoft.com/office/officeart/2005/8/layout/orgChart1"/>
    <dgm:cxn modelId="{7EE64D24-653C-4064-9738-456D6FE09868}" type="presParOf" srcId="{14887557-557C-4AB4-AC6C-5743B7686B3B}" destId="{90C36578-4345-40C8-889D-E747FBCEAA5A}" srcOrd="0" destOrd="0" presId="urn:microsoft.com/office/officeart/2005/8/layout/orgChart1"/>
    <dgm:cxn modelId="{2735C8DD-F92D-42EF-8E2D-2BCA785D43B9}" type="presParOf" srcId="{90C36578-4345-40C8-889D-E747FBCEAA5A}" destId="{7D182738-C9B8-4B42-B047-42EF2B6EBF40}" srcOrd="0" destOrd="0" presId="urn:microsoft.com/office/officeart/2005/8/layout/orgChart1"/>
    <dgm:cxn modelId="{8796C66E-5786-4AA0-96C5-EA561A0E9E2E}" type="presParOf" srcId="{90C36578-4345-40C8-889D-E747FBCEAA5A}" destId="{1EB3A9CC-85C6-4097-8EC9-467AE34BFD6F}" srcOrd="1" destOrd="0" presId="urn:microsoft.com/office/officeart/2005/8/layout/orgChart1"/>
    <dgm:cxn modelId="{94A80AD2-9701-4CF4-93EE-AF2D2E0064AA}" type="presParOf" srcId="{14887557-557C-4AB4-AC6C-5743B7686B3B}" destId="{9AD3B662-A5F7-4694-839C-C842D59CC025}" srcOrd="1" destOrd="0" presId="urn:microsoft.com/office/officeart/2005/8/layout/orgChart1"/>
    <dgm:cxn modelId="{AFB1DC29-4774-4504-A28E-F5455FA9CF27}" type="presParOf" srcId="{9AD3B662-A5F7-4694-839C-C842D59CC025}" destId="{C9B9C913-B649-4966-AD70-231DC92139E5}" srcOrd="0" destOrd="0" presId="urn:microsoft.com/office/officeart/2005/8/layout/orgChart1"/>
    <dgm:cxn modelId="{D0FF6617-2657-470E-87E2-D428089AA328}" type="presParOf" srcId="{9AD3B662-A5F7-4694-839C-C842D59CC025}" destId="{DD5CC145-23F8-45E0-B82A-F9ED502123BA}" srcOrd="1" destOrd="0" presId="urn:microsoft.com/office/officeart/2005/8/layout/orgChart1"/>
    <dgm:cxn modelId="{214CDF6A-167B-4945-B288-A1BB54875A0E}" type="presParOf" srcId="{DD5CC145-23F8-45E0-B82A-F9ED502123BA}" destId="{BE50869F-0C5D-45A0-B832-B1C1681B4F98}" srcOrd="0" destOrd="0" presId="urn:microsoft.com/office/officeart/2005/8/layout/orgChart1"/>
    <dgm:cxn modelId="{C8456A07-3487-4B0B-83C1-CE573C4AC331}" type="presParOf" srcId="{BE50869F-0C5D-45A0-B832-B1C1681B4F98}" destId="{61E48935-CCD6-4887-999B-1DFB239A7303}" srcOrd="0" destOrd="0" presId="urn:microsoft.com/office/officeart/2005/8/layout/orgChart1"/>
    <dgm:cxn modelId="{9A17291F-A6D4-47E6-A6A1-C959121E4D8D}" type="presParOf" srcId="{BE50869F-0C5D-45A0-B832-B1C1681B4F98}" destId="{0557CED9-4F49-4E00-8A95-3FC6E78FFC05}" srcOrd="1" destOrd="0" presId="urn:microsoft.com/office/officeart/2005/8/layout/orgChart1"/>
    <dgm:cxn modelId="{B4CA47B5-71C1-493B-A3B7-F3A6B1E09D4B}" type="presParOf" srcId="{DD5CC145-23F8-45E0-B82A-F9ED502123BA}" destId="{C6D5FD5F-99F2-44DC-9B47-6BF7F81F4351}" srcOrd="1" destOrd="0" presId="urn:microsoft.com/office/officeart/2005/8/layout/orgChart1"/>
    <dgm:cxn modelId="{B3E5470F-844D-4219-9D73-C088D14D3C71}" type="presParOf" srcId="{DD5CC145-23F8-45E0-B82A-F9ED502123BA}" destId="{AC2BA847-9095-4BC4-A82B-9201244851D5}" srcOrd="2" destOrd="0" presId="urn:microsoft.com/office/officeart/2005/8/layout/orgChart1"/>
    <dgm:cxn modelId="{CFDA069B-1088-4CBB-A021-19EF6AAB92DD}" type="presParOf" srcId="{9AD3B662-A5F7-4694-839C-C842D59CC025}" destId="{FF2D08AC-8FDB-4AC6-9E68-B812C2193105}" srcOrd="2" destOrd="0" presId="urn:microsoft.com/office/officeart/2005/8/layout/orgChart1"/>
    <dgm:cxn modelId="{ED67C825-EE07-41E1-A35B-83729ACFCBB4}" type="presParOf" srcId="{9AD3B662-A5F7-4694-839C-C842D59CC025}" destId="{58B4FBBC-4047-4823-932D-3CDDF34F85BF}" srcOrd="3" destOrd="0" presId="urn:microsoft.com/office/officeart/2005/8/layout/orgChart1"/>
    <dgm:cxn modelId="{ED066ABF-D11A-48BE-9034-D1FA25DC330C}" type="presParOf" srcId="{58B4FBBC-4047-4823-932D-3CDDF34F85BF}" destId="{CD435B04-A818-4DC1-98D4-662F410C02DF}" srcOrd="0" destOrd="0" presId="urn:microsoft.com/office/officeart/2005/8/layout/orgChart1"/>
    <dgm:cxn modelId="{2E341B52-DC5D-4D9C-959A-6E88DAC8551C}" type="presParOf" srcId="{CD435B04-A818-4DC1-98D4-662F410C02DF}" destId="{6EBDD3C1-495A-416C-B6EE-FA5565F8179F}" srcOrd="0" destOrd="0" presId="urn:microsoft.com/office/officeart/2005/8/layout/orgChart1"/>
    <dgm:cxn modelId="{D4A98FD9-C929-4A6F-BB50-9F8C68B0F51D}" type="presParOf" srcId="{CD435B04-A818-4DC1-98D4-662F410C02DF}" destId="{DEB7C90B-D9B9-45DE-9FD6-58521C3E7D65}" srcOrd="1" destOrd="0" presId="urn:microsoft.com/office/officeart/2005/8/layout/orgChart1"/>
    <dgm:cxn modelId="{2F59513D-E215-4C2D-9219-2D19FB069DCE}" type="presParOf" srcId="{58B4FBBC-4047-4823-932D-3CDDF34F85BF}" destId="{7004D213-C03C-4494-962E-75CC9AFD0067}" srcOrd="1" destOrd="0" presId="urn:microsoft.com/office/officeart/2005/8/layout/orgChart1"/>
    <dgm:cxn modelId="{8BAC2B41-1A1C-4EB1-8C16-11437A29C6E3}" type="presParOf" srcId="{7004D213-C03C-4494-962E-75CC9AFD0067}" destId="{95FA47D5-C39E-4B9A-9BB6-9F8E6EF4AA5D}" srcOrd="0" destOrd="0" presId="urn:microsoft.com/office/officeart/2005/8/layout/orgChart1"/>
    <dgm:cxn modelId="{0E15A293-ABCA-44AA-9B54-BDBA0E9A8A2B}" type="presParOf" srcId="{7004D213-C03C-4494-962E-75CC9AFD0067}" destId="{689A1028-F6FE-467C-BBCB-8E83FCF8F9B0}" srcOrd="1" destOrd="0" presId="urn:microsoft.com/office/officeart/2005/8/layout/orgChart1"/>
    <dgm:cxn modelId="{DD0396C7-451C-4BEE-87C8-EF152AEE2E1C}" type="presParOf" srcId="{689A1028-F6FE-467C-BBCB-8E83FCF8F9B0}" destId="{0A62D251-0B9F-4C64-BF6A-6A25D5D19287}" srcOrd="0" destOrd="0" presId="urn:microsoft.com/office/officeart/2005/8/layout/orgChart1"/>
    <dgm:cxn modelId="{136F6530-1264-45DB-80DF-A6F510864352}" type="presParOf" srcId="{0A62D251-0B9F-4C64-BF6A-6A25D5D19287}" destId="{E032FF46-7F76-4547-8FE0-7338370D9794}" srcOrd="0" destOrd="0" presId="urn:microsoft.com/office/officeart/2005/8/layout/orgChart1"/>
    <dgm:cxn modelId="{38A895A6-A175-42A9-A7CA-27B034723874}" type="presParOf" srcId="{0A62D251-0B9F-4C64-BF6A-6A25D5D19287}" destId="{F3822E4D-9C2E-4BD7-A821-A790E9DCF358}" srcOrd="1" destOrd="0" presId="urn:microsoft.com/office/officeart/2005/8/layout/orgChart1"/>
    <dgm:cxn modelId="{E8665F6D-EB54-478A-B4D2-B5B61CEEE734}" type="presParOf" srcId="{689A1028-F6FE-467C-BBCB-8E83FCF8F9B0}" destId="{4733481E-AFCF-49A0-9E68-60102101B40E}" srcOrd="1" destOrd="0" presId="urn:microsoft.com/office/officeart/2005/8/layout/orgChart1"/>
    <dgm:cxn modelId="{94895E18-DDCE-4B6F-AA3F-50B7A3F2E7D7}" type="presParOf" srcId="{689A1028-F6FE-467C-BBCB-8E83FCF8F9B0}" destId="{48382036-F88F-43E5-9522-5F5A45DDBCCD}" srcOrd="2" destOrd="0" presId="urn:microsoft.com/office/officeart/2005/8/layout/orgChart1"/>
    <dgm:cxn modelId="{8D9413D2-0CA7-43CE-820F-BB28DF4B61CB}" type="presParOf" srcId="{7004D213-C03C-4494-962E-75CC9AFD0067}" destId="{36FCD54F-700B-456B-A220-A8BFEF18DB95}" srcOrd="2" destOrd="0" presId="urn:microsoft.com/office/officeart/2005/8/layout/orgChart1"/>
    <dgm:cxn modelId="{3A712A91-1369-496C-A86A-08D7B9C39D44}" type="presParOf" srcId="{7004D213-C03C-4494-962E-75CC9AFD0067}" destId="{6F24F828-373B-498B-A4C1-2DC7D1960751}" srcOrd="3" destOrd="0" presId="urn:microsoft.com/office/officeart/2005/8/layout/orgChart1"/>
    <dgm:cxn modelId="{3D1BB1A7-DEA3-4B2A-AFA9-50242A37332D}" type="presParOf" srcId="{6F24F828-373B-498B-A4C1-2DC7D1960751}" destId="{68417E25-0671-4727-B831-21DAB20D519E}" srcOrd="0" destOrd="0" presId="urn:microsoft.com/office/officeart/2005/8/layout/orgChart1"/>
    <dgm:cxn modelId="{4DD79E8C-383D-494E-A7D9-EBDF36D9EE90}" type="presParOf" srcId="{68417E25-0671-4727-B831-21DAB20D519E}" destId="{E0BDF219-CA70-4B66-9772-DA6AEE572AF6}" srcOrd="0" destOrd="0" presId="urn:microsoft.com/office/officeart/2005/8/layout/orgChart1"/>
    <dgm:cxn modelId="{68192DA1-F8B6-4DA5-A0CC-0ACD3C4AFF03}" type="presParOf" srcId="{68417E25-0671-4727-B831-21DAB20D519E}" destId="{713E4A5C-9EEE-4752-8E6D-08F54C815068}" srcOrd="1" destOrd="0" presId="urn:microsoft.com/office/officeart/2005/8/layout/orgChart1"/>
    <dgm:cxn modelId="{832DD4CD-468A-4323-93B8-39DC2161F3FA}" type="presParOf" srcId="{6F24F828-373B-498B-A4C1-2DC7D1960751}" destId="{F4D0CCAD-3569-4868-BE5A-F20EEB482560}" srcOrd="1" destOrd="0" presId="urn:microsoft.com/office/officeart/2005/8/layout/orgChart1"/>
    <dgm:cxn modelId="{F6AA3A24-6D55-4FC5-B8B1-6E415496D79D}" type="presParOf" srcId="{6F24F828-373B-498B-A4C1-2DC7D1960751}" destId="{C998E560-77A9-4793-BFBA-BE0EC441D16E}" srcOrd="2" destOrd="0" presId="urn:microsoft.com/office/officeart/2005/8/layout/orgChart1"/>
    <dgm:cxn modelId="{FEEB4FB4-2275-4897-AE96-5831D0523F7D}" type="presParOf" srcId="{58B4FBBC-4047-4823-932D-3CDDF34F85BF}" destId="{BBFBAB52-290C-4F95-B5A6-D2643AC5DF7E}" srcOrd="2" destOrd="0" presId="urn:microsoft.com/office/officeart/2005/8/layout/orgChart1"/>
    <dgm:cxn modelId="{6402B4B4-5124-4409-8542-E45C7BA91C9A}" type="presParOf" srcId="{9AD3B662-A5F7-4694-839C-C842D59CC025}" destId="{6EAEF079-7E71-4A65-AE52-E69EA12DAA68}" srcOrd="4" destOrd="0" presId="urn:microsoft.com/office/officeart/2005/8/layout/orgChart1"/>
    <dgm:cxn modelId="{7F670210-75CB-421A-BE19-94C04800F0E0}" type="presParOf" srcId="{9AD3B662-A5F7-4694-839C-C842D59CC025}" destId="{A50B9D76-0F1F-41F9-8581-70BAE269AE80}" srcOrd="5" destOrd="0" presId="urn:microsoft.com/office/officeart/2005/8/layout/orgChart1"/>
    <dgm:cxn modelId="{CC6DB47D-3A0A-42C8-ABC7-5E629ACDCA97}" type="presParOf" srcId="{A50B9D76-0F1F-41F9-8581-70BAE269AE80}" destId="{87B0798C-77C3-46DF-ABCE-270C67903F3F}" srcOrd="0" destOrd="0" presId="urn:microsoft.com/office/officeart/2005/8/layout/orgChart1"/>
    <dgm:cxn modelId="{980120D9-E13E-4E29-8BCD-C7EF6CC767E3}" type="presParOf" srcId="{87B0798C-77C3-46DF-ABCE-270C67903F3F}" destId="{A2E121EF-2AA1-4AB9-9E87-A0C9D8063D47}" srcOrd="0" destOrd="0" presId="urn:microsoft.com/office/officeart/2005/8/layout/orgChart1"/>
    <dgm:cxn modelId="{40F24D0B-556F-4A21-9EEF-4C93E2C7640D}" type="presParOf" srcId="{87B0798C-77C3-46DF-ABCE-270C67903F3F}" destId="{56E70862-0E09-4447-B221-DDDDCBA3D944}" srcOrd="1" destOrd="0" presId="urn:microsoft.com/office/officeart/2005/8/layout/orgChart1"/>
    <dgm:cxn modelId="{33F1BE38-BC51-4951-A1A7-CAE679605994}" type="presParOf" srcId="{A50B9D76-0F1F-41F9-8581-70BAE269AE80}" destId="{6012A34F-4F2C-4B78-96AB-86C5B6D509EF}" srcOrd="1" destOrd="0" presId="urn:microsoft.com/office/officeart/2005/8/layout/orgChart1"/>
    <dgm:cxn modelId="{B991945F-85C6-4A16-BB5D-BCEAAD3E973C}" type="presParOf" srcId="{6012A34F-4F2C-4B78-96AB-86C5B6D509EF}" destId="{9711822B-9076-464E-8A5E-C386619725EA}" srcOrd="0" destOrd="0" presId="urn:microsoft.com/office/officeart/2005/8/layout/orgChart1"/>
    <dgm:cxn modelId="{54BF17F9-17C9-4520-895B-807848BE59E5}" type="presParOf" srcId="{6012A34F-4F2C-4B78-96AB-86C5B6D509EF}" destId="{E02042BD-86F4-482F-A31D-4E8A5BE600E7}" srcOrd="1" destOrd="0" presId="urn:microsoft.com/office/officeart/2005/8/layout/orgChart1"/>
    <dgm:cxn modelId="{D79948AD-31F9-4E42-AA0A-AAED0508AFB1}" type="presParOf" srcId="{E02042BD-86F4-482F-A31D-4E8A5BE600E7}" destId="{6A272DED-4867-4FB2-BB93-1EFED5D63051}" srcOrd="0" destOrd="0" presId="urn:microsoft.com/office/officeart/2005/8/layout/orgChart1"/>
    <dgm:cxn modelId="{031BA1AD-DDCA-43DC-926B-63606C0862D8}" type="presParOf" srcId="{6A272DED-4867-4FB2-BB93-1EFED5D63051}" destId="{5DED8EBE-CEE2-4762-AC29-76B22BB0593D}" srcOrd="0" destOrd="0" presId="urn:microsoft.com/office/officeart/2005/8/layout/orgChart1"/>
    <dgm:cxn modelId="{6203DD07-D3EC-428D-8A1F-24F7F9B6596C}" type="presParOf" srcId="{6A272DED-4867-4FB2-BB93-1EFED5D63051}" destId="{742CA93A-931B-4859-9255-7B16A4B6A6F2}" srcOrd="1" destOrd="0" presId="urn:microsoft.com/office/officeart/2005/8/layout/orgChart1"/>
    <dgm:cxn modelId="{96952D8B-D8F0-46B0-B26A-9341356335EB}" type="presParOf" srcId="{E02042BD-86F4-482F-A31D-4E8A5BE600E7}" destId="{F50F65AD-2F40-4265-B959-67257AF106C6}" srcOrd="1" destOrd="0" presId="urn:microsoft.com/office/officeart/2005/8/layout/orgChart1"/>
    <dgm:cxn modelId="{50149F8E-6F19-4A56-9577-B6647A1E4828}" type="presParOf" srcId="{E02042BD-86F4-482F-A31D-4E8A5BE600E7}" destId="{0981D4B5-0626-4B81-9557-063C2E98F401}" srcOrd="2" destOrd="0" presId="urn:microsoft.com/office/officeart/2005/8/layout/orgChart1"/>
    <dgm:cxn modelId="{483366CF-056E-4662-8496-5E5E3AE317CF}" type="presParOf" srcId="{6012A34F-4F2C-4B78-96AB-86C5B6D509EF}" destId="{029E4B7C-E9A9-41E8-87A2-238F7D887DEC}" srcOrd="2" destOrd="0" presId="urn:microsoft.com/office/officeart/2005/8/layout/orgChart1"/>
    <dgm:cxn modelId="{63AE0E1F-5DE0-462F-A14F-CE37474C05D3}" type="presParOf" srcId="{6012A34F-4F2C-4B78-96AB-86C5B6D509EF}" destId="{03472FC9-90C2-48D0-93C8-C6DA5E32D3E8}" srcOrd="3" destOrd="0" presId="urn:microsoft.com/office/officeart/2005/8/layout/orgChart1"/>
    <dgm:cxn modelId="{6A17580C-839C-4ACB-BF35-75956FD5821C}" type="presParOf" srcId="{03472FC9-90C2-48D0-93C8-C6DA5E32D3E8}" destId="{16197178-CA9F-459C-9E4B-A61F3AAFBDA8}" srcOrd="0" destOrd="0" presId="urn:microsoft.com/office/officeart/2005/8/layout/orgChart1"/>
    <dgm:cxn modelId="{84FC6B65-7639-4C6B-AB94-A58B298F443F}" type="presParOf" srcId="{16197178-CA9F-459C-9E4B-A61F3AAFBDA8}" destId="{7BAABF18-5304-49C7-8858-06E471C95614}" srcOrd="0" destOrd="0" presId="urn:microsoft.com/office/officeart/2005/8/layout/orgChart1"/>
    <dgm:cxn modelId="{799A7282-DA0C-4A70-9265-9C9E4DB2D1AC}" type="presParOf" srcId="{16197178-CA9F-459C-9E4B-A61F3AAFBDA8}" destId="{EC7735A8-CFCA-48DE-9477-14CC4E327433}" srcOrd="1" destOrd="0" presId="urn:microsoft.com/office/officeart/2005/8/layout/orgChart1"/>
    <dgm:cxn modelId="{2D2F5C4A-EEBA-47EB-A61D-EA657B42355F}" type="presParOf" srcId="{03472FC9-90C2-48D0-93C8-C6DA5E32D3E8}" destId="{CF6FA7E4-C558-4D2B-BC0B-2DA140E189DE}" srcOrd="1" destOrd="0" presId="urn:microsoft.com/office/officeart/2005/8/layout/orgChart1"/>
    <dgm:cxn modelId="{ABD63F6D-455A-4468-8F1B-F8B462D498EB}" type="presParOf" srcId="{03472FC9-90C2-48D0-93C8-C6DA5E32D3E8}" destId="{FB24DAC6-7E0D-4A76-BF1D-6D5EE2BF20E9}" srcOrd="2" destOrd="0" presId="urn:microsoft.com/office/officeart/2005/8/layout/orgChart1"/>
    <dgm:cxn modelId="{926CEFCB-A77C-4001-9BB2-905971F55662}" type="presParOf" srcId="{A50B9D76-0F1F-41F9-8581-70BAE269AE80}" destId="{5FDECCF1-06D2-4E19-98C0-99A1ACFACDBD}" srcOrd="2" destOrd="0" presId="urn:microsoft.com/office/officeart/2005/8/layout/orgChart1"/>
    <dgm:cxn modelId="{469BD433-3935-410A-BEEA-C26E53CDA56F}" type="presParOf" srcId="{14887557-557C-4AB4-AC6C-5743B7686B3B}" destId="{DF2467E1-49CE-4776-BF53-6376765080F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D688C12-1029-43A4-B86A-F198471467B0}"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US"/>
        </a:p>
      </dgm:t>
    </dgm:pt>
    <dgm:pt modelId="{84FEADAE-5B98-41CD-8493-CFA664F3EF05}">
      <dgm:prSet phldrT="[Text]" custT="1"/>
      <dgm:spPr/>
      <dgm:t>
        <a:bodyPr/>
        <a:lstStyle/>
        <a:p>
          <a:pPr algn="ctr"/>
          <a:r>
            <a:rPr lang="en-US" sz="2300" dirty="0" smtClean="0"/>
            <a:t>MEDICAL PROFESSIONALS</a:t>
          </a:r>
        </a:p>
        <a:p>
          <a:pPr algn="ctr"/>
          <a:r>
            <a:rPr lang="en-US" sz="2300" dirty="0" smtClean="0"/>
            <a:t>Physicians</a:t>
          </a:r>
        </a:p>
        <a:p>
          <a:pPr algn="ctr"/>
          <a:r>
            <a:rPr lang="en-US" sz="2300" dirty="0" smtClean="0"/>
            <a:t>Registered Nurses</a:t>
          </a:r>
        </a:p>
        <a:p>
          <a:pPr algn="ctr"/>
          <a:r>
            <a:rPr lang="en-US" sz="2300" dirty="0" smtClean="0"/>
            <a:t>Pre-Hospital Providers</a:t>
          </a:r>
        </a:p>
        <a:p>
          <a:pPr algn="ctr"/>
          <a:r>
            <a:rPr lang="en-US" sz="2300" dirty="0" smtClean="0"/>
            <a:t>Physicians Assistants</a:t>
          </a:r>
        </a:p>
        <a:p>
          <a:pPr algn="ctr"/>
          <a:r>
            <a:rPr lang="en-US" sz="2300" dirty="0" smtClean="0"/>
            <a:t>Advanced Practice Nurses</a:t>
          </a:r>
        </a:p>
      </dgm:t>
    </dgm:pt>
    <dgm:pt modelId="{DF6BF976-296E-48C2-B8AE-1A9C4775EB8D}" type="parTrans" cxnId="{84827180-2A4B-4222-86DC-444F46C33BE8}">
      <dgm:prSet/>
      <dgm:spPr/>
      <dgm:t>
        <a:bodyPr/>
        <a:lstStyle/>
        <a:p>
          <a:endParaRPr lang="en-US"/>
        </a:p>
      </dgm:t>
    </dgm:pt>
    <dgm:pt modelId="{9E3B73BD-B8AB-4A2A-BACE-504AD2287561}" type="sibTrans" cxnId="{84827180-2A4B-4222-86DC-444F46C33BE8}">
      <dgm:prSet/>
      <dgm:spPr/>
      <dgm:t>
        <a:bodyPr/>
        <a:lstStyle/>
        <a:p>
          <a:endParaRPr lang="en-US"/>
        </a:p>
      </dgm:t>
    </dgm:pt>
    <dgm:pt modelId="{477B7FC2-A65B-4384-8567-E8C22483BEE8}">
      <dgm:prSet phldrT="[Text]" custT="1"/>
      <dgm:spPr/>
      <dgm:t>
        <a:bodyPr/>
        <a:lstStyle/>
        <a:p>
          <a:pPr algn="ctr"/>
          <a:r>
            <a:rPr lang="en-US" sz="2300" dirty="0" smtClean="0"/>
            <a:t>TYPICAL REQUIREMENTS</a:t>
          </a:r>
        </a:p>
        <a:p>
          <a:pPr algn="ctr"/>
          <a:r>
            <a:rPr lang="en-US" sz="2300" dirty="0" smtClean="0"/>
            <a:t>Policy/Protocol</a:t>
          </a:r>
        </a:p>
        <a:p>
          <a:pPr algn="ctr"/>
          <a:r>
            <a:rPr lang="en-US" sz="2300" dirty="0" smtClean="0"/>
            <a:t>Education</a:t>
          </a:r>
        </a:p>
        <a:p>
          <a:pPr algn="ctr"/>
          <a:r>
            <a:rPr lang="en-US" sz="2300" dirty="0" smtClean="0"/>
            <a:t>Competency</a:t>
          </a:r>
        </a:p>
        <a:p>
          <a:pPr algn="ctr"/>
          <a:r>
            <a:rPr lang="en-US" sz="2300" dirty="0" smtClean="0"/>
            <a:t>Practice</a:t>
          </a:r>
        </a:p>
        <a:p>
          <a:pPr algn="ctr"/>
          <a:endParaRPr lang="en-US" sz="2300" dirty="0"/>
        </a:p>
      </dgm:t>
    </dgm:pt>
    <dgm:pt modelId="{C1F1DD80-2F5B-41DF-B08C-577A5B807CAF}" type="parTrans" cxnId="{2EFA1889-A1E8-422E-AA9D-12B70FFECECB}">
      <dgm:prSet/>
      <dgm:spPr/>
      <dgm:t>
        <a:bodyPr/>
        <a:lstStyle/>
        <a:p>
          <a:endParaRPr lang="en-US"/>
        </a:p>
      </dgm:t>
    </dgm:pt>
    <dgm:pt modelId="{5BE5E1D7-385F-4307-9664-366556DE02A0}" type="sibTrans" cxnId="{2EFA1889-A1E8-422E-AA9D-12B70FFECECB}">
      <dgm:prSet/>
      <dgm:spPr/>
      <dgm:t>
        <a:bodyPr/>
        <a:lstStyle/>
        <a:p>
          <a:endParaRPr lang="en-US"/>
        </a:p>
      </dgm:t>
    </dgm:pt>
    <dgm:pt modelId="{F514E734-D63E-4FDE-BB36-FF1E831851DA}" type="pres">
      <dgm:prSet presAssocID="{AD688C12-1029-43A4-B86A-F198471467B0}" presName="Name0" presStyleCnt="0">
        <dgm:presLayoutVars>
          <dgm:chMax val="2"/>
          <dgm:chPref val="2"/>
          <dgm:animLvl val="lvl"/>
        </dgm:presLayoutVars>
      </dgm:prSet>
      <dgm:spPr/>
      <dgm:t>
        <a:bodyPr/>
        <a:lstStyle/>
        <a:p>
          <a:endParaRPr lang="en-US"/>
        </a:p>
      </dgm:t>
    </dgm:pt>
    <dgm:pt modelId="{D53CA56B-3DF1-4BE3-A640-9FA8103747D9}" type="pres">
      <dgm:prSet presAssocID="{AD688C12-1029-43A4-B86A-F198471467B0}" presName="LeftText" presStyleLbl="revTx" presStyleIdx="0" presStyleCnt="0">
        <dgm:presLayoutVars>
          <dgm:bulletEnabled val="1"/>
        </dgm:presLayoutVars>
      </dgm:prSet>
      <dgm:spPr/>
      <dgm:t>
        <a:bodyPr/>
        <a:lstStyle/>
        <a:p>
          <a:endParaRPr lang="en-US"/>
        </a:p>
      </dgm:t>
    </dgm:pt>
    <dgm:pt modelId="{41D5D283-76FC-47AF-92B4-9B41FE07A6EB}" type="pres">
      <dgm:prSet presAssocID="{AD688C12-1029-43A4-B86A-F198471467B0}" presName="LeftNode" presStyleLbl="bgImgPlace1" presStyleIdx="0" presStyleCnt="2" custScaleX="258519" custLinFactNeighborX="-77081" custLinFactNeighborY="269">
        <dgm:presLayoutVars>
          <dgm:chMax val="2"/>
          <dgm:chPref val="2"/>
        </dgm:presLayoutVars>
      </dgm:prSet>
      <dgm:spPr/>
      <dgm:t>
        <a:bodyPr/>
        <a:lstStyle/>
        <a:p>
          <a:endParaRPr lang="en-US"/>
        </a:p>
      </dgm:t>
    </dgm:pt>
    <dgm:pt modelId="{701CC45A-33CF-4466-A1C7-3FDB0545D0F6}" type="pres">
      <dgm:prSet presAssocID="{AD688C12-1029-43A4-B86A-F198471467B0}" presName="RightText" presStyleLbl="revTx" presStyleIdx="0" presStyleCnt="0">
        <dgm:presLayoutVars>
          <dgm:bulletEnabled val="1"/>
        </dgm:presLayoutVars>
      </dgm:prSet>
      <dgm:spPr/>
      <dgm:t>
        <a:bodyPr/>
        <a:lstStyle/>
        <a:p>
          <a:endParaRPr lang="en-US"/>
        </a:p>
      </dgm:t>
    </dgm:pt>
    <dgm:pt modelId="{230CB66C-5F27-473B-8623-1F85423B08E8}" type="pres">
      <dgm:prSet presAssocID="{AD688C12-1029-43A4-B86A-F198471467B0}" presName="RightNode" presStyleLbl="bgImgPlace1" presStyleIdx="1" presStyleCnt="2" custScaleX="225506" custLinFactNeighborX="78309" custLinFactNeighborY="269">
        <dgm:presLayoutVars>
          <dgm:chMax val="0"/>
          <dgm:chPref val="0"/>
        </dgm:presLayoutVars>
      </dgm:prSet>
      <dgm:spPr/>
      <dgm:t>
        <a:bodyPr/>
        <a:lstStyle/>
        <a:p>
          <a:endParaRPr lang="en-US"/>
        </a:p>
      </dgm:t>
    </dgm:pt>
    <dgm:pt modelId="{442D8DBE-06A5-43FB-B25F-9DC1F8A64511}" type="pres">
      <dgm:prSet presAssocID="{AD688C12-1029-43A4-B86A-F198471467B0}" presName="TopArrow" presStyleLbl="node1" presStyleIdx="0" presStyleCnt="2"/>
      <dgm:spPr/>
    </dgm:pt>
    <dgm:pt modelId="{5963DF5F-E690-42E9-8A5A-30FA4EBE1DDD}" type="pres">
      <dgm:prSet presAssocID="{AD688C12-1029-43A4-B86A-F198471467B0}" presName="BottomArrow" presStyleLbl="node1" presStyleIdx="1" presStyleCnt="2"/>
      <dgm:spPr/>
    </dgm:pt>
  </dgm:ptLst>
  <dgm:cxnLst>
    <dgm:cxn modelId="{84827180-2A4B-4222-86DC-444F46C33BE8}" srcId="{AD688C12-1029-43A4-B86A-F198471467B0}" destId="{84FEADAE-5B98-41CD-8493-CFA664F3EF05}" srcOrd="0" destOrd="0" parTransId="{DF6BF976-296E-48C2-B8AE-1A9C4775EB8D}" sibTransId="{9E3B73BD-B8AB-4A2A-BACE-504AD2287561}"/>
    <dgm:cxn modelId="{1DF2528A-3DAD-43D2-AE73-DE5EC83FE4B5}" type="presOf" srcId="{AD688C12-1029-43A4-B86A-F198471467B0}" destId="{F514E734-D63E-4FDE-BB36-FF1E831851DA}" srcOrd="0" destOrd="0" presId="urn:microsoft.com/office/officeart/2009/layout/ReverseList"/>
    <dgm:cxn modelId="{BB7824B3-E53B-4654-B540-64E2A1F189D1}" type="presOf" srcId="{477B7FC2-A65B-4384-8567-E8C22483BEE8}" destId="{701CC45A-33CF-4466-A1C7-3FDB0545D0F6}" srcOrd="0" destOrd="0" presId="urn:microsoft.com/office/officeart/2009/layout/ReverseList"/>
    <dgm:cxn modelId="{E5A08D5D-EDBB-44A2-898C-7280EB396956}" type="presOf" srcId="{477B7FC2-A65B-4384-8567-E8C22483BEE8}" destId="{230CB66C-5F27-473B-8623-1F85423B08E8}" srcOrd="1" destOrd="0" presId="urn:microsoft.com/office/officeart/2009/layout/ReverseList"/>
    <dgm:cxn modelId="{1CDFDD7F-840E-4DFB-9E85-7915A50E23A2}" type="presOf" srcId="{84FEADAE-5B98-41CD-8493-CFA664F3EF05}" destId="{D53CA56B-3DF1-4BE3-A640-9FA8103747D9}" srcOrd="0" destOrd="0" presId="urn:microsoft.com/office/officeart/2009/layout/ReverseList"/>
    <dgm:cxn modelId="{2EFA1889-A1E8-422E-AA9D-12B70FFECECB}" srcId="{AD688C12-1029-43A4-B86A-F198471467B0}" destId="{477B7FC2-A65B-4384-8567-E8C22483BEE8}" srcOrd="1" destOrd="0" parTransId="{C1F1DD80-2F5B-41DF-B08C-577A5B807CAF}" sibTransId="{5BE5E1D7-385F-4307-9664-366556DE02A0}"/>
    <dgm:cxn modelId="{0F596336-F497-4C52-AB0D-9DCCB90D2A93}" type="presOf" srcId="{84FEADAE-5B98-41CD-8493-CFA664F3EF05}" destId="{41D5D283-76FC-47AF-92B4-9B41FE07A6EB}" srcOrd="1" destOrd="0" presId="urn:microsoft.com/office/officeart/2009/layout/ReverseList"/>
    <dgm:cxn modelId="{2EEDEE85-4CEE-486D-ABE0-6734E2A75F65}" type="presParOf" srcId="{F514E734-D63E-4FDE-BB36-FF1E831851DA}" destId="{D53CA56B-3DF1-4BE3-A640-9FA8103747D9}" srcOrd="0" destOrd="0" presId="urn:microsoft.com/office/officeart/2009/layout/ReverseList"/>
    <dgm:cxn modelId="{44EB6426-1614-4889-A830-92D27E623C19}" type="presParOf" srcId="{F514E734-D63E-4FDE-BB36-FF1E831851DA}" destId="{41D5D283-76FC-47AF-92B4-9B41FE07A6EB}" srcOrd="1" destOrd="0" presId="urn:microsoft.com/office/officeart/2009/layout/ReverseList"/>
    <dgm:cxn modelId="{01AE5C5C-B564-4644-896A-96194BB7C979}" type="presParOf" srcId="{F514E734-D63E-4FDE-BB36-FF1E831851DA}" destId="{701CC45A-33CF-4466-A1C7-3FDB0545D0F6}" srcOrd="2" destOrd="0" presId="urn:microsoft.com/office/officeart/2009/layout/ReverseList"/>
    <dgm:cxn modelId="{6A537CC2-6664-4C57-9F1B-8733544FC5B6}" type="presParOf" srcId="{F514E734-D63E-4FDE-BB36-FF1E831851DA}" destId="{230CB66C-5F27-473B-8623-1F85423B08E8}" srcOrd="3" destOrd="0" presId="urn:microsoft.com/office/officeart/2009/layout/ReverseList"/>
    <dgm:cxn modelId="{953CC74A-3BB8-42DC-898E-FBEE07D508A2}" type="presParOf" srcId="{F514E734-D63E-4FDE-BB36-FF1E831851DA}" destId="{442D8DBE-06A5-43FB-B25F-9DC1F8A64511}" srcOrd="4" destOrd="0" presId="urn:microsoft.com/office/officeart/2009/layout/ReverseList"/>
    <dgm:cxn modelId="{02273257-50AD-4324-8D9C-9ED5C3DA10FF}" type="presParOf" srcId="{F514E734-D63E-4FDE-BB36-FF1E831851DA}" destId="{5963DF5F-E690-42E9-8A5A-30FA4EBE1DDD}" srcOrd="5" destOrd="0" presId="urn:microsoft.com/office/officeart/2009/layout/Revers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1A0AF7B-4B91-425D-B680-5E06AA768993}"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95F3BE7D-5F2C-4EA7-A90B-F4F2AA8969C1}">
      <dgm:prSet phldrT="[Text]"/>
      <dgm:spPr>
        <a:solidFill>
          <a:srgbClr val="D3DFED"/>
        </a:solidFill>
      </dgm:spPr>
      <dgm:t>
        <a:bodyPr/>
        <a:lstStyle/>
        <a:p>
          <a:r>
            <a:rPr lang="en-US" b="0" dirty="0" smtClean="0">
              <a:solidFill>
                <a:srgbClr val="374673"/>
              </a:solidFill>
              <a:effectLst/>
            </a:rPr>
            <a:t>Right Line</a:t>
          </a:r>
        </a:p>
        <a:p>
          <a:r>
            <a:rPr lang="en-US" b="0" dirty="0" smtClean="0">
              <a:solidFill>
                <a:srgbClr val="374673"/>
              </a:solidFill>
              <a:effectLst/>
            </a:rPr>
            <a:t>Right Patient</a:t>
          </a:r>
        </a:p>
        <a:p>
          <a:r>
            <a:rPr lang="en-US" b="0" dirty="0" smtClean="0">
              <a:solidFill>
                <a:srgbClr val="374673"/>
              </a:solidFill>
              <a:effectLst/>
            </a:rPr>
            <a:t>Right Time</a:t>
          </a:r>
          <a:endParaRPr lang="en-US" b="0" dirty="0">
            <a:solidFill>
              <a:srgbClr val="374673"/>
            </a:solidFill>
            <a:effectLst/>
          </a:endParaRPr>
        </a:p>
      </dgm:t>
    </dgm:pt>
    <dgm:pt modelId="{52EF4F6C-04C0-4727-982C-542E7774D4B4}" type="parTrans" cxnId="{06918A83-362C-47CA-AD7B-3C9EA5E38FB6}">
      <dgm:prSet/>
      <dgm:spPr/>
      <dgm:t>
        <a:bodyPr/>
        <a:lstStyle/>
        <a:p>
          <a:endParaRPr lang="en-US"/>
        </a:p>
      </dgm:t>
    </dgm:pt>
    <dgm:pt modelId="{58382413-23B5-457D-8C02-37D2ACF69A1D}" type="sibTrans" cxnId="{06918A83-362C-47CA-AD7B-3C9EA5E38FB6}">
      <dgm:prSet/>
      <dgm:spPr/>
      <dgm:t>
        <a:bodyPr/>
        <a:lstStyle/>
        <a:p>
          <a:endParaRPr lang="en-US"/>
        </a:p>
      </dgm:t>
    </dgm:pt>
    <dgm:pt modelId="{1A66646B-DAE1-4195-8D76-D6F996A9AC8D}">
      <dgm:prSet phldrT="[Text]"/>
      <dgm:spPr/>
      <dgm:t>
        <a:bodyPr/>
        <a:lstStyle/>
        <a:p>
          <a:r>
            <a:rPr lang="en-US" dirty="0" smtClean="0"/>
            <a:t>PIV</a:t>
          </a:r>
          <a:endParaRPr lang="en-US" dirty="0"/>
        </a:p>
      </dgm:t>
    </dgm:pt>
    <dgm:pt modelId="{1753E5C7-FA0E-4267-AACD-58417C8A22E2}" type="parTrans" cxnId="{5C162C83-AAFB-40A3-9D79-5384DD90D569}">
      <dgm:prSet/>
      <dgm:spPr/>
      <dgm:t>
        <a:bodyPr/>
        <a:lstStyle/>
        <a:p>
          <a:endParaRPr lang="en-US"/>
        </a:p>
      </dgm:t>
    </dgm:pt>
    <dgm:pt modelId="{4B3949EC-49A7-4646-B199-9C7448D8FCF8}" type="sibTrans" cxnId="{5C162C83-AAFB-40A3-9D79-5384DD90D569}">
      <dgm:prSet/>
      <dgm:spPr/>
      <dgm:t>
        <a:bodyPr/>
        <a:lstStyle/>
        <a:p>
          <a:endParaRPr lang="en-US"/>
        </a:p>
      </dgm:t>
    </dgm:pt>
    <dgm:pt modelId="{4F863BBF-2ACC-4F39-9028-C1B179E03288}">
      <dgm:prSet phldrT="[Text]"/>
      <dgm:spPr/>
      <dgm:t>
        <a:bodyPr/>
        <a:lstStyle/>
        <a:p>
          <a:r>
            <a:rPr lang="en-US" dirty="0" smtClean="0"/>
            <a:t>USGPIV</a:t>
          </a:r>
          <a:endParaRPr lang="en-US" dirty="0"/>
        </a:p>
      </dgm:t>
    </dgm:pt>
    <dgm:pt modelId="{B4A91296-99F8-4EC4-8769-DF80F074DD6B}" type="parTrans" cxnId="{46169ACA-4836-4D5E-8D3E-B1F28DEA2D6A}">
      <dgm:prSet/>
      <dgm:spPr/>
      <dgm:t>
        <a:bodyPr/>
        <a:lstStyle/>
        <a:p>
          <a:endParaRPr lang="en-US"/>
        </a:p>
      </dgm:t>
    </dgm:pt>
    <dgm:pt modelId="{FF83AA81-A776-486A-8493-D77F89E806B5}" type="sibTrans" cxnId="{46169ACA-4836-4D5E-8D3E-B1F28DEA2D6A}">
      <dgm:prSet/>
      <dgm:spPr/>
      <dgm:t>
        <a:bodyPr/>
        <a:lstStyle/>
        <a:p>
          <a:endParaRPr lang="en-US"/>
        </a:p>
      </dgm:t>
    </dgm:pt>
    <dgm:pt modelId="{C7D7ED52-3F11-4B00-8C5C-5E5FD9634E24}">
      <dgm:prSet phldrT="[Text]"/>
      <dgm:spPr/>
      <dgm:t>
        <a:bodyPr/>
        <a:lstStyle/>
        <a:p>
          <a:r>
            <a:rPr lang="en-US" dirty="0" smtClean="0"/>
            <a:t>EJ</a:t>
          </a:r>
          <a:endParaRPr lang="en-US" dirty="0"/>
        </a:p>
      </dgm:t>
    </dgm:pt>
    <dgm:pt modelId="{3FFF181F-6717-4BCF-A63C-9F00886F949E}" type="parTrans" cxnId="{86B3B93F-CA7B-43E2-A2EF-82D2D4124498}">
      <dgm:prSet/>
      <dgm:spPr/>
      <dgm:t>
        <a:bodyPr/>
        <a:lstStyle/>
        <a:p>
          <a:endParaRPr lang="en-US"/>
        </a:p>
      </dgm:t>
    </dgm:pt>
    <dgm:pt modelId="{AE5D1C45-DD3F-4B6C-A84F-B0E10AC5543C}" type="sibTrans" cxnId="{86B3B93F-CA7B-43E2-A2EF-82D2D4124498}">
      <dgm:prSet/>
      <dgm:spPr/>
      <dgm:t>
        <a:bodyPr/>
        <a:lstStyle/>
        <a:p>
          <a:endParaRPr lang="en-US"/>
        </a:p>
      </dgm:t>
    </dgm:pt>
    <dgm:pt modelId="{6C63B5F7-BBC3-4F5C-BAAF-D8CD1BF6C932}">
      <dgm:prSet phldrT="[Text]"/>
      <dgm:spPr/>
      <dgm:t>
        <a:bodyPr/>
        <a:lstStyle/>
        <a:p>
          <a:r>
            <a:rPr lang="en-US" dirty="0" smtClean="0"/>
            <a:t>PICC</a:t>
          </a:r>
          <a:endParaRPr lang="en-US" dirty="0"/>
        </a:p>
      </dgm:t>
    </dgm:pt>
    <dgm:pt modelId="{3E996DC9-BFE3-4D30-AB5B-1256A22EE9F7}" type="parTrans" cxnId="{0AD054C4-A998-43D4-BA74-0CBD787884CD}">
      <dgm:prSet/>
      <dgm:spPr/>
      <dgm:t>
        <a:bodyPr/>
        <a:lstStyle/>
        <a:p>
          <a:endParaRPr lang="en-US"/>
        </a:p>
      </dgm:t>
    </dgm:pt>
    <dgm:pt modelId="{1007A9DD-D42E-4C26-8C18-834112295750}" type="sibTrans" cxnId="{0AD054C4-A998-43D4-BA74-0CBD787884CD}">
      <dgm:prSet/>
      <dgm:spPr/>
      <dgm:t>
        <a:bodyPr/>
        <a:lstStyle/>
        <a:p>
          <a:endParaRPr lang="en-US"/>
        </a:p>
      </dgm:t>
    </dgm:pt>
    <dgm:pt modelId="{249F174F-B8DC-430E-B6F3-61DD8729C80C}">
      <dgm:prSet phldrT="[Text]"/>
      <dgm:spPr/>
      <dgm:t>
        <a:bodyPr/>
        <a:lstStyle/>
        <a:p>
          <a:r>
            <a:rPr lang="en-US" dirty="0" smtClean="0"/>
            <a:t>CVC</a:t>
          </a:r>
          <a:endParaRPr lang="en-US" dirty="0"/>
        </a:p>
      </dgm:t>
    </dgm:pt>
    <dgm:pt modelId="{CBB5037A-49BA-44D4-A856-8801B95F1758}" type="parTrans" cxnId="{BE943365-AB6D-4BEB-A2E9-60A9A3FFBD56}">
      <dgm:prSet/>
      <dgm:spPr/>
      <dgm:t>
        <a:bodyPr/>
        <a:lstStyle/>
        <a:p>
          <a:endParaRPr lang="en-US"/>
        </a:p>
      </dgm:t>
    </dgm:pt>
    <dgm:pt modelId="{577CC7AC-681E-47F3-9AC2-B421031E5290}" type="sibTrans" cxnId="{BE943365-AB6D-4BEB-A2E9-60A9A3FFBD56}">
      <dgm:prSet/>
      <dgm:spPr/>
      <dgm:t>
        <a:bodyPr/>
        <a:lstStyle/>
        <a:p>
          <a:endParaRPr lang="en-US"/>
        </a:p>
      </dgm:t>
    </dgm:pt>
    <dgm:pt modelId="{E6ECA753-BC61-4C6E-8A4B-A38EA687445B}">
      <dgm:prSet phldrT="[Text]" phldr="1"/>
      <dgm:spPr/>
      <dgm:t>
        <a:bodyPr/>
        <a:lstStyle/>
        <a:p>
          <a:endParaRPr lang="en-US" dirty="0"/>
        </a:p>
      </dgm:t>
    </dgm:pt>
    <dgm:pt modelId="{19FB97A0-225D-4BFB-A5AC-D03E3A512EA4}" type="parTrans" cxnId="{D50DC7A4-0344-4B29-BF17-2827FADBF99B}">
      <dgm:prSet/>
      <dgm:spPr/>
      <dgm:t>
        <a:bodyPr/>
        <a:lstStyle/>
        <a:p>
          <a:endParaRPr lang="en-US"/>
        </a:p>
      </dgm:t>
    </dgm:pt>
    <dgm:pt modelId="{6AFCAEC0-C3EA-4586-80AA-74EEF6B18543}" type="sibTrans" cxnId="{D50DC7A4-0344-4B29-BF17-2827FADBF99B}">
      <dgm:prSet/>
      <dgm:spPr/>
      <dgm:t>
        <a:bodyPr/>
        <a:lstStyle/>
        <a:p>
          <a:endParaRPr lang="en-US"/>
        </a:p>
      </dgm:t>
    </dgm:pt>
    <dgm:pt modelId="{927A2FC6-BC67-496F-BAE7-5E54AF4A407C}">
      <dgm:prSet phldrT="[Text]"/>
      <dgm:spPr/>
      <dgm:t>
        <a:bodyPr/>
        <a:lstStyle/>
        <a:p>
          <a:r>
            <a:rPr lang="en-US" dirty="0" smtClean="0"/>
            <a:t>IO</a:t>
          </a:r>
          <a:endParaRPr lang="en-US" dirty="0"/>
        </a:p>
      </dgm:t>
    </dgm:pt>
    <dgm:pt modelId="{C611FE4D-8B62-4375-B3B9-C1DEFE4D5239}" type="parTrans" cxnId="{CE7F42A0-974D-433E-8217-C993C880AA17}">
      <dgm:prSet/>
      <dgm:spPr/>
      <dgm:t>
        <a:bodyPr/>
        <a:lstStyle/>
        <a:p>
          <a:endParaRPr lang="en-US"/>
        </a:p>
      </dgm:t>
    </dgm:pt>
    <dgm:pt modelId="{CACE96FA-E1EE-4633-B6C6-6C549B8C9825}" type="sibTrans" cxnId="{CE7F42A0-974D-433E-8217-C993C880AA17}">
      <dgm:prSet/>
      <dgm:spPr/>
      <dgm:t>
        <a:bodyPr/>
        <a:lstStyle/>
        <a:p>
          <a:endParaRPr lang="en-US"/>
        </a:p>
      </dgm:t>
    </dgm:pt>
    <dgm:pt modelId="{35BE5890-F310-43A1-B54F-606218C2D70E}" type="pres">
      <dgm:prSet presAssocID="{61A0AF7B-4B91-425D-B680-5E06AA768993}" presName="Name0" presStyleCnt="0">
        <dgm:presLayoutVars>
          <dgm:chMax val="1"/>
          <dgm:chPref val="1"/>
          <dgm:dir/>
          <dgm:animOne val="branch"/>
          <dgm:animLvl val="lvl"/>
        </dgm:presLayoutVars>
      </dgm:prSet>
      <dgm:spPr/>
      <dgm:t>
        <a:bodyPr/>
        <a:lstStyle/>
        <a:p>
          <a:endParaRPr lang="en-US"/>
        </a:p>
      </dgm:t>
    </dgm:pt>
    <dgm:pt modelId="{C0FEF872-2EE8-4879-9D7C-55C6272151D9}" type="pres">
      <dgm:prSet presAssocID="{95F3BE7D-5F2C-4EA7-A90B-F4F2AA8969C1}" presName="Parent" presStyleLbl="node0" presStyleIdx="0" presStyleCnt="1">
        <dgm:presLayoutVars>
          <dgm:chMax val="6"/>
          <dgm:chPref val="6"/>
        </dgm:presLayoutVars>
      </dgm:prSet>
      <dgm:spPr/>
      <dgm:t>
        <a:bodyPr/>
        <a:lstStyle/>
        <a:p>
          <a:endParaRPr lang="en-US"/>
        </a:p>
      </dgm:t>
    </dgm:pt>
    <dgm:pt modelId="{B1E8BBF6-F269-4420-BDA9-2C4F84225F64}" type="pres">
      <dgm:prSet presAssocID="{927A2FC6-BC67-496F-BAE7-5E54AF4A407C}" presName="Accent1" presStyleCnt="0"/>
      <dgm:spPr/>
    </dgm:pt>
    <dgm:pt modelId="{DA61032E-D9FE-42C5-AA46-9E56E0D124FF}" type="pres">
      <dgm:prSet presAssocID="{927A2FC6-BC67-496F-BAE7-5E54AF4A407C}" presName="Accent" presStyleLbl="bgShp" presStyleIdx="0" presStyleCnt="6"/>
      <dgm:spPr/>
    </dgm:pt>
    <dgm:pt modelId="{3CED0917-6C02-4C6D-81B0-67DDA09E475E}" type="pres">
      <dgm:prSet presAssocID="{927A2FC6-BC67-496F-BAE7-5E54AF4A407C}" presName="Child1" presStyleLbl="node1" presStyleIdx="0" presStyleCnt="6">
        <dgm:presLayoutVars>
          <dgm:chMax val="0"/>
          <dgm:chPref val="0"/>
          <dgm:bulletEnabled val="1"/>
        </dgm:presLayoutVars>
      </dgm:prSet>
      <dgm:spPr/>
      <dgm:t>
        <a:bodyPr/>
        <a:lstStyle/>
        <a:p>
          <a:endParaRPr lang="en-US"/>
        </a:p>
      </dgm:t>
    </dgm:pt>
    <dgm:pt modelId="{9B37C445-DF99-4C78-B38B-15C29F0C9A0D}" type="pres">
      <dgm:prSet presAssocID="{1A66646B-DAE1-4195-8D76-D6F996A9AC8D}" presName="Accent2" presStyleCnt="0"/>
      <dgm:spPr/>
    </dgm:pt>
    <dgm:pt modelId="{0212E4EC-BD9D-44B4-9B2B-F277FBDB29F3}" type="pres">
      <dgm:prSet presAssocID="{1A66646B-DAE1-4195-8D76-D6F996A9AC8D}" presName="Accent" presStyleLbl="bgShp" presStyleIdx="1" presStyleCnt="6"/>
      <dgm:spPr/>
    </dgm:pt>
    <dgm:pt modelId="{FFC836CF-70A4-4F67-B342-0B88BBDD4577}" type="pres">
      <dgm:prSet presAssocID="{1A66646B-DAE1-4195-8D76-D6F996A9AC8D}" presName="Child2" presStyleLbl="node1" presStyleIdx="1" presStyleCnt="6">
        <dgm:presLayoutVars>
          <dgm:chMax val="0"/>
          <dgm:chPref val="0"/>
          <dgm:bulletEnabled val="1"/>
        </dgm:presLayoutVars>
      </dgm:prSet>
      <dgm:spPr/>
      <dgm:t>
        <a:bodyPr/>
        <a:lstStyle/>
        <a:p>
          <a:endParaRPr lang="en-US"/>
        </a:p>
      </dgm:t>
    </dgm:pt>
    <dgm:pt modelId="{AE03BB09-B645-4D23-880C-17706FCFF3BB}" type="pres">
      <dgm:prSet presAssocID="{4F863BBF-2ACC-4F39-9028-C1B179E03288}" presName="Accent3" presStyleCnt="0"/>
      <dgm:spPr/>
    </dgm:pt>
    <dgm:pt modelId="{7CD2B815-7157-4DE5-9D79-F4B9AE253F92}" type="pres">
      <dgm:prSet presAssocID="{4F863BBF-2ACC-4F39-9028-C1B179E03288}" presName="Accent" presStyleLbl="bgShp" presStyleIdx="2" presStyleCnt="6"/>
      <dgm:spPr/>
    </dgm:pt>
    <dgm:pt modelId="{12FA40CC-6A1C-43D1-81C7-B4886B3B8966}" type="pres">
      <dgm:prSet presAssocID="{4F863BBF-2ACC-4F39-9028-C1B179E03288}" presName="Child3" presStyleLbl="node1" presStyleIdx="2" presStyleCnt="6">
        <dgm:presLayoutVars>
          <dgm:chMax val="0"/>
          <dgm:chPref val="0"/>
          <dgm:bulletEnabled val="1"/>
        </dgm:presLayoutVars>
      </dgm:prSet>
      <dgm:spPr/>
      <dgm:t>
        <a:bodyPr/>
        <a:lstStyle/>
        <a:p>
          <a:endParaRPr lang="en-US"/>
        </a:p>
      </dgm:t>
    </dgm:pt>
    <dgm:pt modelId="{571DE7A8-022A-46EB-80C9-1196C9B50FD7}" type="pres">
      <dgm:prSet presAssocID="{C7D7ED52-3F11-4B00-8C5C-5E5FD9634E24}" presName="Accent4" presStyleCnt="0"/>
      <dgm:spPr/>
    </dgm:pt>
    <dgm:pt modelId="{2BEEE3A0-50B7-44AE-9F45-11AF8AB4AF57}" type="pres">
      <dgm:prSet presAssocID="{C7D7ED52-3F11-4B00-8C5C-5E5FD9634E24}" presName="Accent" presStyleLbl="bgShp" presStyleIdx="3" presStyleCnt="6"/>
      <dgm:spPr/>
    </dgm:pt>
    <dgm:pt modelId="{5B7AFEB5-9F5B-4C3C-B557-BBFE56301654}" type="pres">
      <dgm:prSet presAssocID="{C7D7ED52-3F11-4B00-8C5C-5E5FD9634E24}" presName="Child4" presStyleLbl="node1" presStyleIdx="3" presStyleCnt="6">
        <dgm:presLayoutVars>
          <dgm:chMax val="0"/>
          <dgm:chPref val="0"/>
          <dgm:bulletEnabled val="1"/>
        </dgm:presLayoutVars>
      </dgm:prSet>
      <dgm:spPr/>
      <dgm:t>
        <a:bodyPr/>
        <a:lstStyle/>
        <a:p>
          <a:endParaRPr lang="en-US"/>
        </a:p>
      </dgm:t>
    </dgm:pt>
    <dgm:pt modelId="{875FE046-A999-4344-9BA9-392FFEB23422}" type="pres">
      <dgm:prSet presAssocID="{6C63B5F7-BBC3-4F5C-BAAF-D8CD1BF6C932}" presName="Accent5" presStyleCnt="0"/>
      <dgm:spPr/>
    </dgm:pt>
    <dgm:pt modelId="{25111370-4E99-4B2D-9B6B-74C8F058B982}" type="pres">
      <dgm:prSet presAssocID="{6C63B5F7-BBC3-4F5C-BAAF-D8CD1BF6C932}" presName="Accent" presStyleLbl="bgShp" presStyleIdx="4" presStyleCnt="6"/>
      <dgm:spPr/>
    </dgm:pt>
    <dgm:pt modelId="{E03D3683-B278-404E-9BC7-301879BA3262}" type="pres">
      <dgm:prSet presAssocID="{6C63B5F7-BBC3-4F5C-BAAF-D8CD1BF6C932}" presName="Child5" presStyleLbl="node1" presStyleIdx="4" presStyleCnt="6">
        <dgm:presLayoutVars>
          <dgm:chMax val="0"/>
          <dgm:chPref val="0"/>
          <dgm:bulletEnabled val="1"/>
        </dgm:presLayoutVars>
      </dgm:prSet>
      <dgm:spPr/>
      <dgm:t>
        <a:bodyPr/>
        <a:lstStyle/>
        <a:p>
          <a:endParaRPr lang="en-US"/>
        </a:p>
      </dgm:t>
    </dgm:pt>
    <dgm:pt modelId="{DC1259CE-F163-40C5-90EC-8FFF4BADE09C}" type="pres">
      <dgm:prSet presAssocID="{249F174F-B8DC-430E-B6F3-61DD8729C80C}" presName="Accent6" presStyleCnt="0"/>
      <dgm:spPr/>
    </dgm:pt>
    <dgm:pt modelId="{BD5D8614-FC93-4571-BD0B-FB3FB872D86E}" type="pres">
      <dgm:prSet presAssocID="{249F174F-B8DC-430E-B6F3-61DD8729C80C}" presName="Accent" presStyleLbl="bgShp" presStyleIdx="5" presStyleCnt="6"/>
      <dgm:spPr/>
    </dgm:pt>
    <dgm:pt modelId="{F6380381-CCDC-4037-A79A-4A097EA1F928}" type="pres">
      <dgm:prSet presAssocID="{249F174F-B8DC-430E-B6F3-61DD8729C80C}" presName="Child6" presStyleLbl="node1" presStyleIdx="5" presStyleCnt="6">
        <dgm:presLayoutVars>
          <dgm:chMax val="0"/>
          <dgm:chPref val="0"/>
          <dgm:bulletEnabled val="1"/>
        </dgm:presLayoutVars>
      </dgm:prSet>
      <dgm:spPr/>
      <dgm:t>
        <a:bodyPr/>
        <a:lstStyle/>
        <a:p>
          <a:endParaRPr lang="en-US"/>
        </a:p>
      </dgm:t>
    </dgm:pt>
  </dgm:ptLst>
  <dgm:cxnLst>
    <dgm:cxn modelId="{06918A83-362C-47CA-AD7B-3C9EA5E38FB6}" srcId="{61A0AF7B-4B91-425D-B680-5E06AA768993}" destId="{95F3BE7D-5F2C-4EA7-A90B-F4F2AA8969C1}" srcOrd="0" destOrd="0" parTransId="{52EF4F6C-04C0-4727-982C-542E7774D4B4}" sibTransId="{58382413-23B5-457D-8C02-37D2ACF69A1D}"/>
    <dgm:cxn modelId="{D50DC7A4-0344-4B29-BF17-2827FADBF99B}" srcId="{95F3BE7D-5F2C-4EA7-A90B-F4F2AA8969C1}" destId="{E6ECA753-BC61-4C6E-8A4B-A38EA687445B}" srcOrd="6" destOrd="0" parTransId="{19FB97A0-225D-4BFB-A5AC-D03E3A512EA4}" sibTransId="{6AFCAEC0-C3EA-4586-80AA-74EEF6B18543}"/>
    <dgm:cxn modelId="{CE7F42A0-974D-433E-8217-C993C880AA17}" srcId="{95F3BE7D-5F2C-4EA7-A90B-F4F2AA8969C1}" destId="{927A2FC6-BC67-496F-BAE7-5E54AF4A407C}" srcOrd="0" destOrd="0" parTransId="{C611FE4D-8B62-4375-B3B9-C1DEFE4D5239}" sibTransId="{CACE96FA-E1EE-4633-B6C6-6C549B8C9825}"/>
    <dgm:cxn modelId="{9DD204AC-2556-470F-8E48-2C09B514FA7E}" type="presOf" srcId="{C7D7ED52-3F11-4B00-8C5C-5E5FD9634E24}" destId="{5B7AFEB5-9F5B-4C3C-B557-BBFE56301654}" srcOrd="0" destOrd="0" presId="urn:microsoft.com/office/officeart/2011/layout/HexagonRadial"/>
    <dgm:cxn modelId="{0AD054C4-A998-43D4-BA74-0CBD787884CD}" srcId="{95F3BE7D-5F2C-4EA7-A90B-F4F2AA8969C1}" destId="{6C63B5F7-BBC3-4F5C-BAAF-D8CD1BF6C932}" srcOrd="4" destOrd="0" parTransId="{3E996DC9-BFE3-4D30-AB5B-1256A22EE9F7}" sibTransId="{1007A9DD-D42E-4C26-8C18-834112295750}"/>
    <dgm:cxn modelId="{37F2A9A4-2C67-49D0-B902-DE3F904D4081}" type="presOf" srcId="{927A2FC6-BC67-496F-BAE7-5E54AF4A407C}" destId="{3CED0917-6C02-4C6D-81B0-67DDA09E475E}" srcOrd="0" destOrd="0" presId="urn:microsoft.com/office/officeart/2011/layout/HexagonRadial"/>
    <dgm:cxn modelId="{9F39260D-EC40-4A4C-A499-1350513A958C}" type="presOf" srcId="{6C63B5F7-BBC3-4F5C-BAAF-D8CD1BF6C932}" destId="{E03D3683-B278-404E-9BC7-301879BA3262}" srcOrd="0" destOrd="0" presId="urn:microsoft.com/office/officeart/2011/layout/HexagonRadial"/>
    <dgm:cxn modelId="{BB0080AC-9A11-474C-8BE6-9908D04F05C9}" type="presOf" srcId="{1A66646B-DAE1-4195-8D76-D6F996A9AC8D}" destId="{FFC836CF-70A4-4F67-B342-0B88BBDD4577}" srcOrd="0" destOrd="0" presId="urn:microsoft.com/office/officeart/2011/layout/HexagonRadial"/>
    <dgm:cxn modelId="{ACF6E382-6528-42E3-B211-361E17AD6755}" type="presOf" srcId="{4F863BBF-2ACC-4F39-9028-C1B179E03288}" destId="{12FA40CC-6A1C-43D1-81C7-B4886B3B8966}" srcOrd="0" destOrd="0" presId="urn:microsoft.com/office/officeart/2011/layout/HexagonRadial"/>
    <dgm:cxn modelId="{BE943365-AB6D-4BEB-A2E9-60A9A3FFBD56}" srcId="{95F3BE7D-5F2C-4EA7-A90B-F4F2AA8969C1}" destId="{249F174F-B8DC-430E-B6F3-61DD8729C80C}" srcOrd="5" destOrd="0" parTransId="{CBB5037A-49BA-44D4-A856-8801B95F1758}" sibTransId="{577CC7AC-681E-47F3-9AC2-B421031E5290}"/>
    <dgm:cxn modelId="{AF91D363-99DF-4836-9068-CC79FA7F9354}" type="presOf" srcId="{61A0AF7B-4B91-425D-B680-5E06AA768993}" destId="{35BE5890-F310-43A1-B54F-606218C2D70E}" srcOrd="0" destOrd="0" presId="urn:microsoft.com/office/officeart/2011/layout/HexagonRadial"/>
    <dgm:cxn modelId="{DAC379EE-EAE2-40DB-B0A0-B59B6924BA59}" type="presOf" srcId="{95F3BE7D-5F2C-4EA7-A90B-F4F2AA8969C1}" destId="{C0FEF872-2EE8-4879-9D7C-55C6272151D9}" srcOrd="0" destOrd="0" presId="urn:microsoft.com/office/officeart/2011/layout/HexagonRadial"/>
    <dgm:cxn modelId="{46169ACA-4836-4D5E-8D3E-B1F28DEA2D6A}" srcId="{95F3BE7D-5F2C-4EA7-A90B-F4F2AA8969C1}" destId="{4F863BBF-2ACC-4F39-9028-C1B179E03288}" srcOrd="2" destOrd="0" parTransId="{B4A91296-99F8-4EC4-8769-DF80F074DD6B}" sibTransId="{FF83AA81-A776-486A-8493-D77F89E806B5}"/>
    <dgm:cxn modelId="{86B3B93F-CA7B-43E2-A2EF-82D2D4124498}" srcId="{95F3BE7D-5F2C-4EA7-A90B-F4F2AA8969C1}" destId="{C7D7ED52-3F11-4B00-8C5C-5E5FD9634E24}" srcOrd="3" destOrd="0" parTransId="{3FFF181F-6717-4BCF-A63C-9F00886F949E}" sibTransId="{AE5D1C45-DD3F-4B6C-A84F-B0E10AC5543C}"/>
    <dgm:cxn modelId="{D1055EC3-D691-4489-884A-2BD43C75EAD6}" type="presOf" srcId="{249F174F-B8DC-430E-B6F3-61DD8729C80C}" destId="{F6380381-CCDC-4037-A79A-4A097EA1F928}" srcOrd="0" destOrd="0" presId="urn:microsoft.com/office/officeart/2011/layout/HexagonRadial"/>
    <dgm:cxn modelId="{5C162C83-AAFB-40A3-9D79-5384DD90D569}" srcId="{95F3BE7D-5F2C-4EA7-A90B-F4F2AA8969C1}" destId="{1A66646B-DAE1-4195-8D76-D6F996A9AC8D}" srcOrd="1" destOrd="0" parTransId="{1753E5C7-FA0E-4267-AACD-58417C8A22E2}" sibTransId="{4B3949EC-49A7-4646-B199-9C7448D8FCF8}"/>
    <dgm:cxn modelId="{53F3568A-9532-48D1-BEC3-0A474AB61215}" type="presParOf" srcId="{35BE5890-F310-43A1-B54F-606218C2D70E}" destId="{C0FEF872-2EE8-4879-9D7C-55C6272151D9}" srcOrd="0" destOrd="0" presId="urn:microsoft.com/office/officeart/2011/layout/HexagonRadial"/>
    <dgm:cxn modelId="{33656958-D8E0-40B7-9138-9657125260B3}" type="presParOf" srcId="{35BE5890-F310-43A1-B54F-606218C2D70E}" destId="{B1E8BBF6-F269-4420-BDA9-2C4F84225F64}" srcOrd="1" destOrd="0" presId="urn:microsoft.com/office/officeart/2011/layout/HexagonRadial"/>
    <dgm:cxn modelId="{E3D316DE-ECE7-47D7-B427-902B9BBC84E8}" type="presParOf" srcId="{B1E8BBF6-F269-4420-BDA9-2C4F84225F64}" destId="{DA61032E-D9FE-42C5-AA46-9E56E0D124FF}" srcOrd="0" destOrd="0" presId="urn:microsoft.com/office/officeart/2011/layout/HexagonRadial"/>
    <dgm:cxn modelId="{4E04E841-5D56-4BAD-B6BC-19A2617C3C87}" type="presParOf" srcId="{35BE5890-F310-43A1-B54F-606218C2D70E}" destId="{3CED0917-6C02-4C6D-81B0-67DDA09E475E}" srcOrd="2" destOrd="0" presId="urn:microsoft.com/office/officeart/2011/layout/HexagonRadial"/>
    <dgm:cxn modelId="{37AFAAC3-829A-4159-A0BD-2F217A23236A}" type="presParOf" srcId="{35BE5890-F310-43A1-B54F-606218C2D70E}" destId="{9B37C445-DF99-4C78-B38B-15C29F0C9A0D}" srcOrd="3" destOrd="0" presId="urn:microsoft.com/office/officeart/2011/layout/HexagonRadial"/>
    <dgm:cxn modelId="{09F2A714-542D-4299-BA05-A48726B9CFD4}" type="presParOf" srcId="{9B37C445-DF99-4C78-B38B-15C29F0C9A0D}" destId="{0212E4EC-BD9D-44B4-9B2B-F277FBDB29F3}" srcOrd="0" destOrd="0" presId="urn:microsoft.com/office/officeart/2011/layout/HexagonRadial"/>
    <dgm:cxn modelId="{EDE3F68B-CD49-4149-92B4-1BE702CF9E44}" type="presParOf" srcId="{35BE5890-F310-43A1-B54F-606218C2D70E}" destId="{FFC836CF-70A4-4F67-B342-0B88BBDD4577}" srcOrd="4" destOrd="0" presId="urn:microsoft.com/office/officeart/2011/layout/HexagonRadial"/>
    <dgm:cxn modelId="{5D5EA085-6BE9-4656-A69B-28D51A7D509B}" type="presParOf" srcId="{35BE5890-F310-43A1-B54F-606218C2D70E}" destId="{AE03BB09-B645-4D23-880C-17706FCFF3BB}" srcOrd="5" destOrd="0" presId="urn:microsoft.com/office/officeart/2011/layout/HexagonRadial"/>
    <dgm:cxn modelId="{76E6BD4A-AFD0-4FB0-8821-15F7A6332110}" type="presParOf" srcId="{AE03BB09-B645-4D23-880C-17706FCFF3BB}" destId="{7CD2B815-7157-4DE5-9D79-F4B9AE253F92}" srcOrd="0" destOrd="0" presId="urn:microsoft.com/office/officeart/2011/layout/HexagonRadial"/>
    <dgm:cxn modelId="{38153A04-14C1-4801-9F8F-18D1CAE509D7}" type="presParOf" srcId="{35BE5890-F310-43A1-B54F-606218C2D70E}" destId="{12FA40CC-6A1C-43D1-81C7-B4886B3B8966}" srcOrd="6" destOrd="0" presId="urn:microsoft.com/office/officeart/2011/layout/HexagonRadial"/>
    <dgm:cxn modelId="{140AAD8D-BB30-4085-9E65-4C6EFB3D3D19}" type="presParOf" srcId="{35BE5890-F310-43A1-B54F-606218C2D70E}" destId="{571DE7A8-022A-46EB-80C9-1196C9B50FD7}" srcOrd="7" destOrd="0" presId="urn:microsoft.com/office/officeart/2011/layout/HexagonRadial"/>
    <dgm:cxn modelId="{C76D7D85-3322-4481-A75F-C5FBB39DE41F}" type="presParOf" srcId="{571DE7A8-022A-46EB-80C9-1196C9B50FD7}" destId="{2BEEE3A0-50B7-44AE-9F45-11AF8AB4AF57}" srcOrd="0" destOrd="0" presId="urn:microsoft.com/office/officeart/2011/layout/HexagonRadial"/>
    <dgm:cxn modelId="{89EDA6D7-8D32-4DDE-BE10-BBA61FD184B9}" type="presParOf" srcId="{35BE5890-F310-43A1-B54F-606218C2D70E}" destId="{5B7AFEB5-9F5B-4C3C-B557-BBFE56301654}" srcOrd="8" destOrd="0" presId="urn:microsoft.com/office/officeart/2011/layout/HexagonRadial"/>
    <dgm:cxn modelId="{792C16D0-A3C0-45F4-B14A-2FDBC2991644}" type="presParOf" srcId="{35BE5890-F310-43A1-B54F-606218C2D70E}" destId="{875FE046-A999-4344-9BA9-392FFEB23422}" srcOrd="9" destOrd="0" presId="urn:microsoft.com/office/officeart/2011/layout/HexagonRadial"/>
    <dgm:cxn modelId="{3FF52CF8-5032-4DA1-8A35-AD79A4360C8E}" type="presParOf" srcId="{875FE046-A999-4344-9BA9-392FFEB23422}" destId="{25111370-4E99-4B2D-9B6B-74C8F058B982}" srcOrd="0" destOrd="0" presId="urn:microsoft.com/office/officeart/2011/layout/HexagonRadial"/>
    <dgm:cxn modelId="{0C8EDC01-BBCD-4F13-89FC-F5660C55D0F3}" type="presParOf" srcId="{35BE5890-F310-43A1-B54F-606218C2D70E}" destId="{E03D3683-B278-404E-9BC7-301879BA3262}" srcOrd="10" destOrd="0" presId="urn:microsoft.com/office/officeart/2011/layout/HexagonRadial"/>
    <dgm:cxn modelId="{B10BA3C8-6528-423C-AED1-6085E9BC9B3F}" type="presParOf" srcId="{35BE5890-F310-43A1-B54F-606218C2D70E}" destId="{DC1259CE-F163-40C5-90EC-8FFF4BADE09C}" srcOrd="11" destOrd="0" presId="urn:microsoft.com/office/officeart/2011/layout/HexagonRadial"/>
    <dgm:cxn modelId="{9C52DADE-CB1D-4E0B-98BC-CCF92ED59915}" type="presParOf" srcId="{DC1259CE-F163-40C5-90EC-8FFF4BADE09C}" destId="{BD5D8614-FC93-4571-BD0B-FB3FB872D86E}" srcOrd="0" destOrd="0" presId="urn:microsoft.com/office/officeart/2011/layout/HexagonRadial"/>
    <dgm:cxn modelId="{A350EDAD-9FC7-4742-BBCE-76DAEA55F420}" type="presParOf" srcId="{35BE5890-F310-43A1-B54F-606218C2D70E}" destId="{F6380381-CCDC-4037-A79A-4A097EA1F928}" srcOrd="12" destOrd="0" presId="urn:microsoft.com/office/officeart/2011/layout/HexagonRadial"/>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FA94FF-236D-459D-BA4E-9EE99A153BFD}">
      <dsp:nvSpPr>
        <dsp:cNvPr id="0" name=""/>
        <dsp:cNvSpPr/>
      </dsp:nvSpPr>
      <dsp:spPr>
        <a:xfrm>
          <a:off x="3716" y="0"/>
          <a:ext cx="1625147" cy="8382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1922</a:t>
          </a:r>
        </a:p>
        <a:p>
          <a:pPr lvl="0" algn="ctr" defTabSz="889000">
            <a:lnSpc>
              <a:spcPct val="90000"/>
            </a:lnSpc>
            <a:spcBef>
              <a:spcPct val="0"/>
            </a:spcBef>
            <a:spcAft>
              <a:spcPct val="35000"/>
            </a:spcAft>
          </a:pPr>
          <a:r>
            <a:rPr lang="en-US" sz="2000" kern="1200" dirty="0" smtClean="0"/>
            <a:t>Drinker</a:t>
          </a:r>
          <a:endParaRPr lang="en-US" sz="2000" kern="1200" dirty="0"/>
        </a:p>
      </dsp:txBody>
      <dsp:txXfrm>
        <a:off x="28266" y="24550"/>
        <a:ext cx="1576047" cy="789100"/>
      </dsp:txXfrm>
    </dsp:sp>
    <dsp:sp modelId="{63E08DF1-BCA6-4918-B41D-29B5E9FB3497}">
      <dsp:nvSpPr>
        <dsp:cNvPr id="0" name=""/>
        <dsp:cNvSpPr/>
      </dsp:nvSpPr>
      <dsp:spPr>
        <a:xfrm>
          <a:off x="1791379" y="217581"/>
          <a:ext cx="344531" cy="4030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1791379" y="298188"/>
        <a:ext cx="241172" cy="241822"/>
      </dsp:txXfrm>
    </dsp:sp>
    <dsp:sp modelId="{8A21A92D-3FDB-40A2-8226-5A288C9A22AF}">
      <dsp:nvSpPr>
        <dsp:cNvPr id="0" name=""/>
        <dsp:cNvSpPr/>
      </dsp:nvSpPr>
      <dsp:spPr>
        <a:xfrm>
          <a:off x="2278923" y="0"/>
          <a:ext cx="1625147" cy="8382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1942</a:t>
          </a:r>
        </a:p>
        <a:p>
          <a:pPr lvl="0" algn="ctr" defTabSz="889000">
            <a:lnSpc>
              <a:spcPct val="90000"/>
            </a:lnSpc>
            <a:spcBef>
              <a:spcPct val="0"/>
            </a:spcBef>
            <a:spcAft>
              <a:spcPct val="35000"/>
            </a:spcAft>
          </a:pPr>
          <a:r>
            <a:rPr lang="en-US" sz="2000" kern="1200" dirty="0" smtClean="0"/>
            <a:t>Papper</a:t>
          </a:r>
          <a:endParaRPr lang="en-US" sz="2000" kern="1200" dirty="0"/>
        </a:p>
      </dsp:txBody>
      <dsp:txXfrm>
        <a:off x="2303473" y="24550"/>
        <a:ext cx="1576047" cy="789100"/>
      </dsp:txXfrm>
    </dsp:sp>
    <dsp:sp modelId="{4F19ECF4-940B-40BA-AD99-A9BA0336FBD7}">
      <dsp:nvSpPr>
        <dsp:cNvPr id="0" name=""/>
        <dsp:cNvSpPr/>
      </dsp:nvSpPr>
      <dsp:spPr>
        <a:xfrm>
          <a:off x="4066585" y="217581"/>
          <a:ext cx="344531" cy="4030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4066585" y="298188"/>
        <a:ext cx="241172" cy="241822"/>
      </dsp:txXfrm>
    </dsp:sp>
    <dsp:sp modelId="{AE5D3258-6167-4157-8EB8-83D0DADB2DD6}">
      <dsp:nvSpPr>
        <dsp:cNvPr id="0" name=""/>
        <dsp:cNvSpPr/>
      </dsp:nvSpPr>
      <dsp:spPr>
        <a:xfrm>
          <a:off x="4554129" y="0"/>
          <a:ext cx="1625147" cy="8382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1945</a:t>
          </a:r>
        </a:p>
        <a:p>
          <a:pPr lvl="0" algn="ctr" defTabSz="889000">
            <a:lnSpc>
              <a:spcPct val="90000"/>
            </a:lnSpc>
            <a:spcBef>
              <a:spcPct val="0"/>
            </a:spcBef>
            <a:spcAft>
              <a:spcPct val="35000"/>
            </a:spcAft>
          </a:pPr>
          <a:r>
            <a:rPr lang="en-US" sz="2000" kern="1200" dirty="0" smtClean="0"/>
            <a:t>WWII</a:t>
          </a:r>
          <a:endParaRPr lang="en-US" sz="2000" kern="1200" dirty="0"/>
        </a:p>
      </dsp:txBody>
      <dsp:txXfrm>
        <a:off x="4578679" y="24550"/>
        <a:ext cx="1576047" cy="789100"/>
      </dsp:txXfrm>
    </dsp:sp>
    <dsp:sp modelId="{8D075954-0E58-4C6D-8D42-A5808E625D0A}">
      <dsp:nvSpPr>
        <dsp:cNvPr id="0" name=""/>
        <dsp:cNvSpPr/>
      </dsp:nvSpPr>
      <dsp:spPr>
        <a:xfrm>
          <a:off x="6341791" y="217581"/>
          <a:ext cx="344531" cy="4030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6341791" y="298188"/>
        <a:ext cx="241172" cy="241822"/>
      </dsp:txXfrm>
    </dsp:sp>
    <dsp:sp modelId="{CA36F658-526E-42AE-9003-31D7AB765329}">
      <dsp:nvSpPr>
        <dsp:cNvPr id="0" name=""/>
        <dsp:cNvSpPr/>
      </dsp:nvSpPr>
      <dsp:spPr>
        <a:xfrm>
          <a:off x="6829335" y="0"/>
          <a:ext cx="1625147" cy="8382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1985 </a:t>
          </a:r>
          <a:r>
            <a:rPr lang="en-US" sz="2000" kern="1200" dirty="0" err="1" smtClean="0"/>
            <a:t>Orlowski</a:t>
          </a:r>
          <a:endParaRPr lang="en-US" sz="2000" kern="1200" dirty="0"/>
        </a:p>
      </dsp:txBody>
      <dsp:txXfrm>
        <a:off x="6853885" y="24550"/>
        <a:ext cx="1576047" cy="7891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B82C3-F0AA-454A-89B6-28F127AC8651}">
      <dsp:nvSpPr>
        <dsp:cNvPr id="0" name=""/>
        <dsp:cNvSpPr/>
      </dsp:nvSpPr>
      <dsp:spPr>
        <a:xfrm>
          <a:off x="0" y="162325"/>
          <a:ext cx="8365222" cy="90497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Global Leaders: Emergency &amp; Critical Care</a:t>
          </a:r>
          <a:endParaRPr lang="en-US" sz="2800" kern="1200" dirty="0"/>
        </a:p>
      </dsp:txBody>
      <dsp:txXfrm>
        <a:off x="0" y="162325"/>
        <a:ext cx="8365222" cy="904973"/>
      </dsp:txXfrm>
    </dsp:sp>
    <dsp:sp modelId="{6966E9B1-001F-4F2A-80B4-C3E4D4C68DA8}">
      <dsp:nvSpPr>
        <dsp:cNvPr id="0" name=""/>
        <dsp:cNvSpPr/>
      </dsp:nvSpPr>
      <dsp:spPr>
        <a:xfrm>
          <a:off x="4084" y="904973"/>
          <a:ext cx="2785684" cy="19004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endParaRPr lang="en-US" sz="2000" kern="1200" baseline="0" dirty="0" smtClean="0"/>
        </a:p>
        <a:p>
          <a:pPr lvl="0" algn="ctr" defTabSz="889000">
            <a:lnSpc>
              <a:spcPct val="90000"/>
            </a:lnSpc>
            <a:spcBef>
              <a:spcPct val="0"/>
            </a:spcBef>
            <a:spcAft>
              <a:spcPct val="35000"/>
            </a:spcAft>
          </a:pPr>
          <a:r>
            <a:rPr lang="en-US" sz="2000" kern="1200" baseline="0" dirty="0" smtClean="0"/>
            <a:t>American Heart Association (AHA)</a:t>
          </a:r>
          <a:endParaRPr lang="en-US" sz="2000" kern="1200" baseline="0" dirty="0"/>
        </a:p>
        <a:p>
          <a:pPr marL="228600" lvl="1" indent="-228600" algn="ctr" defTabSz="889000">
            <a:lnSpc>
              <a:spcPct val="90000"/>
            </a:lnSpc>
            <a:spcBef>
              <a:spcPct val="0"/>
            </a:spcBef>
            <a:spcAft>
              <a:spcPct val="15000"/>
            </a:spcAft>
            <a:buChar char="••"/>
          </a:pPr>
          <a:r>
            <a:rPr lang="en-US" sz="2000" kern="1200" baseline="0" dirty="0" smtClean="0"/>
            <a:t>1988 PALS</a:t>
          </a:r>
          <a:endParaRPr lang="en-US" sz="2000" kern="1200" baseline="0" dirty="0"/>
        </a:p>
        <a:p>
          <a:pPr marL="228600" lvl="1" indent="-228600" algn="ctr" defTabSz="889000">
            <a:lnSpc>
              <a:spcPct val="90000"/>
            </a:lnSpc>
            <a:spcBef>
              <a:spcPct val="0"/>
            </a:spcBef>
            <a:spcAft>
              <a:spcPct val="15000"/>
            </a:spcAft>
            <a:buChar char="••"/>
          </a:pPr>
          <a:r>
            <a:rPr lang="en-US" sz="2000" kern="1200" baseline="0" dirty="0" smtClean="0"/>
            <a:t>2005 ACLS</a:t>
          </a:r>
          <a:endParaRPr lang="en-US" sz="2000" kern="1200" baseline="0" dirty="0"/>
        </a:p>
      </dsp:txBody>
      <dsp:txXfrm>
        <a:off x="4084" y="904973"/>
        <a:ext cx="2785684" cy="1900443"/>
      </dsp:txXfrm>
    </dsp:sp>
    <dsp:sp modelId="{8AD877AA-AF83-4801-8AA4-1796EF7D528C}">
      <dsp:nvSpPr>
        <dsp:cNvPr id="0" name=""/>
        <dsp:cNvSpPr/>
      </dsp:nvSpPr>
      <dsp:spPr>
        <a:xfrm>
          <a:off x="2789768" y="904973"/>
          <a:ext cx="2785684" cy="19004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baseline="0" dirty="0" smtClean="0"/>
            <a:t>European Resuscitation Council (ERC)</a:t>
          </a:r>
          <a:endParaRPr lang="en-US" sz="2000" kern="1200" baseline="0" dirty="0"/>
        </a:p>
      </dsp:txBody>
      <dsp:txXfrm>
        <a:off x="2789768" y="904973"/>
        <a:ext cx="2785684" cy="1900443"/>
      </dsp:txXfrm>
    </dsp:sp>
    <dsp:sp modelId="{A8A24648-EAEA-4051-9759-55C5070A0FD0}">
      <dsp:nvSpPr>
        <dsp:cNvPr id="0" name=""/>
        <dsp:cNvSpPr/>
      </dsp:nvSpPr>
      <dsp:spPr>
        <a:xfrm>
          <a:off x="5575453" y="904973"/>
          <a:ext cx="2785684" cy="19004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baseline="0" dirty="0" smtClean="0"/>
            <a:t>International Liaison Committee on Resuscitation </a:t>
          </a:r>
        </a:p>
        <a:p>
          <a:pPr lvl="0" algn="ctr" defTabSz="889000">
            <a:lnSpc>
              <a:spcPct val="90000"/>
            </a:lnSpc>
            <a:spcBef>
              <a:spcPct val="0"/>
            </a:spcBef>
            <a:spcAft>
              <a:spcPct val="35000"/>
            </a:spcAft>
          </a:pPr>
          <a:r>
            <a:rPr lang="en-US" sz="2000" kern="1200" baseline="0" dirty="0" smtClean="0"/>
            <a:t>(ILCOR)</a:t>
          </a:r>
          <a:endParaRPr lang="en-US" sz="2000" kern="1200" baseline="0" dirty="0"/>
        </a:p>
      </dsp:txBody>
      <dsp:txXfrm>
        <a:off x="5575453" y="904973"/>
        <a:ext cx="2785684" cy="1900443"/>
      </dsp:txXfrm>
    </dsp:sp>
    <dsp:sp modelId="{78CD0A04-8144-4B92-9E63-D80BA55119E0}">
      <dsp:nvSpPr>
        <dsp:cNvPr id="0" name=""/>
        <dsp:cNvSpPr/>
      </dsp:nvSpPr>
      <dsp:spPr>
        <a:xfrm>
          <a:off x="0" y="2805416"/>
          <a:ext cx="8365222" cy="21116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7F692B-3632-4455-BBF5-87CF82B727BF}">
      <dsp:nvSpPr>
        <dsp:cNvPr id="0" name=""/>
        <dsp:cNvSpPr/>
      </dsp:nvSpPr>
      <dsp:spPr>
        <a:xfrm>
          <a:off x="3918337" y="1183"/>
          <a:ext cx="1407888"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ASTNA</a:t>
          </a:r>
          <a:endParaRPr lang="en-US" sz="2400" kern="1200" baseline="0" dirty="0"/>
        </a:p>
      </dsp:txBody>
      <dsp:txXfrm>
        <a:off x="3945821" y="28667"/>
        <a:ext cx="1352920" cy="508048"/>
      </dsp:txXfrm>
    </dsp:sp>
    <dsp:sp modelId="{F8EFDD9F-AB04-476B-AF09-4CB1FE01F265}">
      <dsp:nvSpPr>
        <dsp:cNvPr id="0" name=""/>
        <dsp:cNvSpPr/>
      </dsp:nvSpPr>
      <dsp:spPr>
        <a:xfrm>
          <a:off x="2178352" y="249577"/>
          <a:ext cx="4692416" cy="4692416"/>
        </a:xfrm>
        <a:custGeom>
          <a:avLst/>
          <a:gdLst/>
          <a:ahLst/>
          <a:cxnLst/>
          <a:rect l="0" t="0" r="0" b="0"/>
          <a:pathLst>
            <a:path>
              <a:moveTo>
                <a:pt x="3153136" y="143128"/>
              </a:moveTo>
              <a:arcTo wR="2346208" hR="2346208" stAng="17406984" swAng="80639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8FF9EF2-B870-4085-A463-D810BECB5159}">
      <dsp:nvSpPr>
        <dsp:cNvPr id="0" name=""/>
        <dsp:cNvSpPr/>
      </dsp:nvSpPr>
      <dsp:spPr>
        <a:xfrm>
          <a:off x="5495566" y="643690"/>
          <a:ext cx="1407888"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AACN</a:t>
          </a:r>
          <a:endParaRPr lang="en-US" sz="2400" kern="1200" baseline="0" dirty="0"/>
        </a:p>
      </dsp:txBody>
      <dsp:txXfrm>
        <a:off x="5523050" y="671174"/>
        <a:ext cx="1352920" cy="508048"/>
      </dsp:txXfrm>
    </dsp:sp>
    <dsp:sp modelId="{C49AAAE7-067C-4C8C-8615-DCC8B2514115}">
      <dsp:nvSpPr>
        <dsp:cNvPr id="0" name=""/>
        <dsp:cNvSpPr/>
      </dsp:nvSpPr>
      <dsp:spPr>
        <a:xfrm>
          <a:off x="2327767" y="385010"/>
          <a:ext cx="4692416" cy="4692416"/>
        </a:xfrm>
        <a:custGeom>
          <a:avLst/>
          <a:gdLst/>
          <a:ahLst/>
          <a:cxnLst/>
          <a:rect l="0" t="0" r="0" b="0"/>
          <a:pathLst>
            <a:path>
              <a:moveTo>
                <a:pt x="4132888" y="825528"/>
              </a:moveTo>
              <a:arcTo wR="2346208" hR="2346208" stAng="19175893" swAng="72449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D0CE1A3-A234-4B9B-B238-36FCE5EA01F8}">
      <dsp:nvSpPr>
        <dsp:cNvPr id="0" name=""/>
        <dsp:cNvSpPr/>
      </dsp:nvSpPr>
      <dsp:spPr>
        <a:xfrm>
          <a:off x="6149714" y="1622373"/>
          <a:ext cx="1407888"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ACEP</a:t>
          </a:r>
          <a:endParaRPr lang="en-US" sz="2400" kern="1200" baseline="0" dirty="0"/>
        </a:p>
      </dsp:txBody>
      <dsp:txXfrm>
        <a:off x="6177198" y="1649857"/>
        <a:ext cx="1352920" cy="508048"/>
      </dsp:txXfrm>
    </dsp:sp>
    <dsp:sp modelId="{F3268E94-F91C-4731-923F-8969535D4790}">
      <dsp:nvSpPr>
        <dsp:cNvPr id="0" name=""/>
        <dsp:cNvSpPr/>
      </dsp:nvSpPr>
      <dsp:spPr>
        <a:xfrm>
          <a:off x="2346561" y="557880"/>
          <a:ext cx="4692416" cy="4692416"/>
        </a:xfrm>
        <a:custGeom>
          <a:avLst/>
          <a:gdLst/>
          <a:ahLst/>
          <a:cxnLst/>
          <a:rect l="0" t="0" r="0" b="0"/>
          <a:pathLst>
            <a:path>
              <a:moveTo>
                <a:pt x="4581692" y="1633953"/>
              </a:moveTo>
              <a:arcTo wR="2346208" hR="2346208" stAng="20539646" swAng="97508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0DA3045-D790-49CE-BEBD-05129C0B642F}">
      <dsp:nvSpPr>
        <dsp:cNvPr id="0" name=""/>
        <dsp:cNvSpPr/>
      </dsp:nvSpPr>
      <dsp:spPr>
        <a:xfrm>
          <a:off x="6291619" y="2852663"/>
          <a:ext cx="1407888"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ACS</a:t>
          </a:r>
          <a:endParaRPr lang="en-US" sz="2400" kern="1200" baseline="0" dirty="0"/>
        </a:p>
      </dsp:txBody>
      <dsp:txXfrm>
        <a:off x="6319103" y="2880147"/>
        <a:ext cx="1352920" cy="508048"/>
      </dsp:txXfrm>
    </dsp:sp>
    <dsp:sp modelId="{E1BFD382-6128-4168-9399-497C5A6F014F}">
      <dsp:nvSpPr>
        <dsp:cNvPr id="0" name=""/>
        <dsp:cNvSpPr/>
      </dsp:nvSpPr>
      <dsp:spPr>
        <a:xfrm>
          <a:off x="2310144" y="444010"/>
          <a:ext cx="4692416" cy="4692416"/>
        </a:xfrm>
        <a:custGeom>
          <a:avLst/>
          <a:gdLst/>
          <a:ahLst/>
          <a:cxnLst/>
          <a:rect l="0" t="0" r="0" b="0"/>
          <a:pathLst>
            <a:path>
              <a:moveTo>
                <a:pt x="4605983" y="2977167"/>
              </a:moveTo>
              <a:arcTo wR="2346208" hR="2346208" stAng="936026" swAng="82133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F451E62-0BDB-463A-B68E-AFCB679C9C1D}">
      <dsp:nvSpPr>
        <dsp:cNvPr id="0" name=""/>
        <dsp:cNvSpPr/>
      </dsp:nvSpPr>
      <dsp:spPr>
        <a:xfrm>
          <a:off x="5788384" y="3943005"/>
          <a:ext cx="1407888"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CoTCC</a:t>
          </a:r>
          <a:endParaRPr lang="en-US" sz="2400" kern="1200" baseline="0" dirty="0"/>
        </a:p>
      </dsp:txBody>
      <dsp:txXfrm>
        <a:off x="5815868" y="3970489"/>
        <a:ext cx="1352920" cy="508048"/>
      </dsp:txXfrm>
    </dsp:sp>
    <dsp:sp modelId="{0B96435F-2F46-422C-8073-E4B39E1C2DD1}">
      <dsp:nvSpPr>
        <dsp:cNvPr id="0" name=""/>
        <dsp:cNvSpPr/>
      </dsp:nvSpPr>
      <dsp:spPr>
        <a:xfrm>
          <a:off x="2552670" y="213845"/>
          <a:ext cx="4692416" cy="4692416"/>
        </a:xfrm>
        <a:custGeom>
          <a:avLst/>
          <a:gdLst/>
          <a:ahLst/>
          <a:cxnLst/>
          <a:rect l="0" t="0" r="0" b="0"/>
          <a:pathLst>
            <a:path>
              <a:moveTo>
                <a:pt x="3648969" y="4297491"/>
              </a:moveTo>
              <a:arcTo wR="2346208" hR="2346208" stAng="3376272" swAng="138006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19F53A9-825E-4658-A1CD-696AB2CC2894}">
      <dsp:nvSpPr>
        <dsp:cNvPr id="0" name=""/>
        <dsp:cNvSpPr/>
      </dsp:nvSpPr>
      <dsp:spPr>
        <a:xfrm>
          <a:off x="3918337" y="4693599"/>
          <a:ext cx="1407888"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ENA</a:t>
          </a:r>
          <a:endParaRPr lang="en-US" sz="2400" kern="1200" baseline="0" dirty="0"/>
        </a:p>
      </dsp:txBody>
      <dsp:txXfrm>
        <a:off x="3945821" y="4721083"/>
        <a:ext cx="1352920" cy="508048"/>
      </dsp:txXfrm>
    </dsp:sp>
    <dsp:sp modelId="{467CBF80-D9D1-43D3-BE37-F86B1CC5C483}">
      <dsp:nvSpPr>
        <dsp:cNvPr id="0" name=""/>
        <dsp:cNvSpPr/>
      </dsp:nvSpPr>
      <dsp:spPr>
        <a:xfrm>
          <a:off x="2242117" y="272293"/>
          <a:ext cx="4692416" cy="4692416"/>
        </a:xfrm>
        <a:custGeom>
          <a:avLst/>
          <a:gdLst/>
          <a:ahLst/>
          <a:cxnLst/>
          <a:rect l="0" t="0" r="0" b="0"/>
          <a:pathLst>
            <a:path>
              <a:moveTo>
                <a:pt x="1668478" y="4592399"/>
              </a:moveTo>
              <a:arcTo wR="2346208" hR="2346208" stAng="6407390" swAng="116655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06CE41F-7DE9-46CB-B023-E86C711AF5F2}">
      <dsp:nvSpPr>
        <dsp:cNvPr id="0" name=""/>
        <dsp:cNvSpPr/>
      </dsp:nvSpPr>
      <dsp:spPr>
        <a:xfrm>
          <a:off x="2181532" y="3942802"/>
          <a:ext cx="1408555" cy="56342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INS</a:t>
          </a:r>
          <a:endParaRPr lang="en-US" sz="2400" kern="1200" baseline="0" dirty="0"/>
        </a:p>
      </dsp:txBody>
      <dsp:txXfrm>
        <a:off x="2209036" y="3970306"/>
        <a:ext cx="1353547" cy="508414"/>
      </dsp:txXfrm>
    </dsp:sp>
    <dsp:sp modelId="{66B92E1F-F7D3-4222-8575-08D27B429EB4}">
      <dsp:nvSpPr>
        <dsp:cNvPr id="0" name=""/>
        <dsp:cNvSpPr/>
      </dsp:nvSpPr>
      <dsp:spPr>
        <a:xfrm>
          <a:off x="2220854" y="224392"/>
          <a:ext cx="4692416" cy="4692416"/>
        </a:xfrm>
        <a:custGeom>
          <a:avLst/>
          <a:gdLst/>
          <a:ahLst/>
          <a:cxnLst/>
          <a:rect l="0" t="0" r="0" b="0"/>
          <a:pathLst>
            <a:path>
              <a:moveTo>
                <a:pt x="439617" y="3713542"/>
              </a:moveTo>
              <a:arcTo wR="2346208" hR="2346208" stAng="8661201" swAng="86330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539E052-8AD4-4084-B8A4-979F5B44C063}">
      <dsp:nvSpPr>
        <dsp:cNvPr id="0" name=""/>
        <dsp:cNvSpPr/>
      </dsp:nvSpPr>
      <dsp:spPr>
        <a:xfrm>
          <a:off x="1594757" y="2852663"/>
          <a:ext cx="1407888"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ITLS</a:t>
          </a:r>
          <a:endParaRPr lang="en-US" sz="2400" kern="1200" baseline="0" dirty="0"/>
        </a:p>
      </dsp:txBody>
      <dsp:txXfrm>
        <a:off x="1622241" y="2880147"/>
        <a:ext cx="1352920" cy="508048"/>
      </dsp:txXfrm>
    </dsp:sp>
    <dsp:sp modelId="{82B1BD7F-1779-45CD-B261-26A3BDB5D381}">
      <dsp:nvSpPr>
        <dsp:cNvPr id="0" name=""/>
        <dsp:cNvSpPr/>
      </dsp:nvSpPr>
      <dsp:spPr>
        <a:xfrm>
          <a:off x="2252184" y="392541"/>
          <a:ext cx="4692416" cy="4692416"/>
        </a:xfrm>
        <a:custGeom>
          <a:avLst/>
          <a:gdLst/>
          <a:ahLst/>
          <a:cxnLst/>
          <a:rect l="0" t="0" r="0" b="0"/>
          <a:pathLst>
            <a:path>
              <a:moveTo>
                <a:pt x="2451" y="2453426"/>
              </a:moveTo>
              <a:arcTo wR="2346208" hR="2346208" stAng="10642846" swAng="96584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B307970-E3B3-46DC-99EF-8869463E4384}">
      <dsp:nvSpPr>
        <dsp:cNvPr id="0" name=""/>
        <dsp:cNvSpPr/>
      </dsp:nvSpPr>
      <dsp:spPr>
        <a:xfrm>
          <a:off x="1586397" y="1622373"/>
          <a:ext cx="1609015"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baseline="0" dirty="0" smtClean="0"/>
            <a:t>NAEMSP</a:t>
          </a:r>
          <a:endParaRPr lang="en-US" sz="2300" kern="1200" baseline="0" dirty="0"/>
        </a:p>
      </dsp:txBody>
      <dsp:txXfrm>
        <a:off x="1613881" y="1649857"/>
        <a:ext cx="1554047" cy="508048"/>
      </dsp:txXfrm>
    </dsp:sp>
    <dsp:sp modelId="{2EF90568-99EE-4D21-9B0A-C24457A83A06}">
      <dsp:nvSpPr>
        <dsp:cNvPr id="0" name=""/>
        <dsp:cNvSpPr/>
      </dsp:nvSpPr>
      <dsp:spPr>
        <a:xfrm>
          <a:off x="2284116" y="265579"/>
          <a:ext cx="4692416" cy="4692416"/>
        </a:xfrm>
        <a:custGeom>
          <a:avLst/>
          <a:gdLst/>
          <a:ahLst/>
          <a:cxnLst/>
          <a:rect l="0" t="0" r="0" b="0"/>
          <a:pathLst>
            <a:path>
              <a:moveTo>
                <a:pt x="221321" y="1351446"/>
              </a:moveTo>
              <a:arcTo wR="2346208" hR="2346208" stAng="12305194" swAng="84969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2C51C2-1E80-454B-9675-E159B52724F6}">
      <dsp:nvSpPr>
        <dsp:cNvPr id="0" name=""/>
        <dsp:cNvSpPr/>
      </dsp:nvSpPr>
      <dsp:spPr>
        <a:xfrm>
          <a:off x="2391451" y="559805"/>
          <a:ext cx="1407888" cy="56301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SPN</a:t>
          </a:r>
          <a:endParaRPr lang="en-US" sz="2400" kern="1200" baseline="0" dirty="0"/>
        </a:p>
      </dsp:txBody>
      <dsp:txXfrm>
        <a:off x="2418935" y="587289"/>
        <a:ext cx="1352920" cy="508048"/>
      </dsp:txXfrm>
    </dsp:sp>
    <dsp:sp modelId="{80347DCC-B6EF-44A9-B48A-9ED9904600AE}">
      <dsp:nvSpPr>
        <dsp:cNvPr id="0" name=""/>
        <dsp:cNvSpPr/>
      </dsp:nvSpPr>
      <dsp:spPr>
        <a:xfrm>
          <a:off x="2252220" y="290054"/>
          <a:ext cx="4692416" cy="4692416"/>
        </a:xfrm>
        <a:custGeom>
          <a:avLst/>
          <a:gdLst/>
          <a:ahLst/>
          <a:cxnLst/>
          <a:rect l="0" t="0" r="0" b="0"/>
          <a:pathLst>
            <a:path>
              <a:moveTo>
                <a:pt x="1257899" y="267680"/>
              </a:moveTo>
              <a:arcTo wR="2346208" hR="2346208" stAng="14541818" swAng="64065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43319C-8139-48E4-8897-9CC949DC2D11}">
      <dsp:nvSpPr>
        <dsp:cNvPr id="0" name=""/>
        <dsp:cNvSpPr/>
      </dsp:nvSpPr>
      <dsp:spPr>
        <a:xfrm>
          <a:off x="762599" y="620"/>
          <a:ext cx="1980000" cy="4092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977900">
            <a:lnSpc>
              <a:spcPct val="90000"/>
            </a:lnSpc>
            <a:spcBef>
              <a:spcPct val="0"/>
            </a:spcBef>
            <a:spcAft>
              <a:spcPct val="35000"/>
            </a:spcAft>
          </a:pPr>
          <a:r>
            <a:rPr lang="en-US" sz="2200" kern="1200" dirty="0" smtClean="0"/>
            <a:t>Clinical Papers</a:t>
          </a:r>
          <a:endParaRPr lang="en-US" sz="2200" kern="1200" dirty="0"/>
        </a:p>
      </dsp:txBody>
      <dsp:txXfrm>
        <a:off x="762599" y="620"/>
        <a:ext cx="1980000" cy="409277"/>
      </dsp:txXfrm>
    </dsp:sp>
    <dsp:sp modelId="{C75CA6B2-F5B7-4600-AB9B-E7FEC26A2154}">
      <dsp:nvSpPr>
        <dsp:cNvPr id="0" name=""/>
        <dsp:cNvSpPr/>
      </dsp:nvSpPr>
      <dsp:spPr>
        <a:xfrm>
          <a:off x="447599" y="430361"/>
          <a:ext cx="2610000" cy="4092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977900">
            <a:lnSpc>
              <a:spcPct val="90000"/>
            </a:lnSpc>
            <a:spcBef>
              <a:spcPct val="0"/>
            </a:spcBef>
            <a:spcAft>
              <a:spcPct val="35000"/>
            </a:spcAft>
          </a:pPr>
          <a:r>
            <a:rPr lang="en-US" sz="2200" kern="1200" dirty="0" smtClean="0"/>
            <a:t>Position Statements</a:t>
          </a:r>
          <a:endParaRPr lang="en-US" sz="2200" kern="1200" dirty="0"/>
        </a:p>
      </dsp:txBody>
      <dsp:txXfrm>
        <a:off x="447599" y="430361"/>
        <a:ext cx="2610000" cy="409277"/>
      </dsp:txXfrm>
    </dsp:sp>
    <dsp:sp modelId="{EFF876E5-BED3-4113-A90D-44DBC5569247}">
      <dsp:nvSpPr>
        <dsp:cNvPr id="0" name=""/>
        <dsp:cNvSpPr/>
      </dsp:nvSpPr>
      <dsp:spPr>
        <a:xfrm>
          <a:off x="560099" y="860102"/>
          <a:ext cx="2385000" cy="4092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977900">
            <a:lnSpc>
              <a:spcPct val="90000"/>
            </a:lnSpc>
            <a:spcBef>
              <a:spcPct val="0"/>
            </a:spcBef>
            <a:spcAft>
              <a:spcPct val="35000"/>
            </a:spcAft>
          </a:pPr>
          <a:r>
            <a:rPr lang="en-US" sz="2200" kern="1200" dirty="0" smtClean="0"/>
            <a:t>Program Inclusion</a:t>
          </a:r>
          <a:endParaRPr lang="en-US" sz="2200" kern="1200" dirty="0"/>
        </a:p>
      </dsp:txBody>
      <dsp:txXfrm>
        <a:off x="560099" y="860102"/>
        <a:ext cx="2385000" cy="4092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9E4B7C-E9A9-41E8-87A2-238F7D887DEC}">
      <dsp:nvSpPr>
        <dsp:cNvPr id="0" name=""/>
        <dsp:cNvSpPr/>
      </dsp:nvSpPr>
      <dsp:spPr>
        <a:xfrm>
          <a:off x="6362297" y="2535846"/>
          <a:ext cx="412646" cy="1754784"/>
        </a:xfrm>
        <a:custGeom>
          <a:avLst/>
          <a:gdLst/>
          <a:ahLst/>
          <a:cxnLst/>
          <a:rect l="0" t="0" r="0" b="0"/>
          <a:pathLst>
            <a:path>
              <a:moveTo>
                <a:pt x="0" y="0"/>
              </a:moveTo>
              <a:lnTo>
                <a:pt x="0" y="1754784"/>
              </a:lnTo>
              <a:lnTo>
                <a:pt x="412646" y="175478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11822B-9076-464E-8A5E-C386619725EA}">
      <dsp:nvSpPr>
        <dsp:cNvPr id="0" name=""/>
        <dsp:cNvSpPr/>
      </dsp:nvSpPr>
      <dsp:spPr>
        <a:xfrm>
          <a:off x="6362297" y="2535846"/>
          <a:ext cx="412646" cy="689915"/>
        </a:xfrm>
        <a:custGeom>
          <a:avLst/>
          <a:gdLst/>
          <a:ahLst/>
          <a:cxnLst/>
          <a:rect l="0" t="0" r="0" b="0"/>
          <a:pathLst>
            <a:path>
              <a:moveTo>
                <a:pt x="0" y="0"/>
              </a:moveTo>
              <a:lnTo>
                <a:pt x="0" y="689915"/>
              </a:lnTo>
              <a:lnTo>
                <a:pt x="412646" y="6899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AEF079-7E71-4A65-AE52-E69EA12DAA68}">
      <dsp:nvSpPr>
        <dsp:cNvPr id="0" name=""/>
        <dsp:cNvSpPr/>
      </dsp:nvSpPr>
      <dsp:spPr>
        <a:xfrm>
          <a:off x="4419600" y="1105870"/>
          <a:ext cx="3043088" cy="314961"/>
        </a:xfrm>
        <a:custGeom>
          <a:avLst/>
          <a:gdLst/>
          <a:ahLst/>
          <a:cxnLst/>
          <a:rect l="0" t="0" r="0" b="0"/>
          <a:pathLst>
            <a:path>
              <a:moveTo>
                <a:pt x="0" y="0"/>
              </a:moveTo>
              <a:lnTo>
                <a:pt x="0" y="157480"/>
              </a:lnTo>
              <a:lnTo>
                <a:pt x="3043088" y="157480"/>
              </a:lnTo>
              <a:lnTo>
                <a:pt x="3043088" y="31496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FCD54F-700B-456B-A220-A8BFEF18DB95}">
      <dsp:nvSpPr>
        <dsp:cNvPr id="0" name=""/>
        <dsp:cNvSpPr/>
      </dsp:nvSpPr>
      <dsp:spPr>
        <a:xfrm>
          <a:off x="3317592" y="2929398"/>
          <a:ext cx="409107" cy="1754784"/>
        </a:xfrm>
        <a:custGeom>
          <a:avLst/>
          <a:gdLst/>
          <a:ahLst/>
          <a:cxnLst/>
          <a:rect l="0" t="0" r="0" b="0"/>
          <a:pathLst>
            <a:path>
              <a:moveTo>
                <a:pt x="0" y="0"/>
              </a:moveTo>
              <a:lnTo>
                <a:pt x="0" y="1754784"/>
              </a:lnTo>
              <a:lnTo>
                <a:pt x="409107" y="175478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FA47D5-C39E-4B9A-9BB6-9F8E6EF4AA5D}">
      <dsp:nvSpPr>
        <dsp:cNvPr id="0" name=""/>
        <dsp:cNvSpPr/>
      </dsp:nvSpPr>
      <dsp:spPr>
        <a:xfrm>
          <a:off x="3317592" y="2929398"/>
          <a:ext cx="409107" cy="689915"/>
        </a:xfrm>
        <a:custGeom>
          <a:avLst/>
          <a:gdLst/>
          <a:ahLst/>
          <a:cxnLst/>
          <a:rect l="0" t="0" r="0" b="0"/>
          <a:pathLst>
            <a:path>
              <a:moveTo>
                <a:pt x="0" y="0"/>
              </a:moveTo>
              <a:lnTo>
                <a:pt x="0" y="689915"/>
              </a:lnTo>
              <a:lnTo>
                <a:pt x="409107" y="6899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2D08AC-8FDB-4AC6-9E68-B812C2193105}">
      <dsp:nvSpPr>
        <dsp:cNvPr id="0" name=""/>
        <dsp:cNvSpPr/>
      </dsp:nvSpPr>
      <dsp:spPr>
        <a:xfrm>
          <a:off x="4362826" y="1105870"/>
          <a:ext cx="91440" cy="314961"/>
        </a:xfrm>
        <a:custGeom>
          <a:avLst/>
          <a:gdLst/>
          <a:ahLst/>
          <a:cxnLst/>
          <a:rect l="0" t="0" r="0" b="0"/>
          <a:pathLst>
            <a:path>
              <a:moveTo>
                <a:pt x="56773" y="0"/>
              </a:moveTo>
              <a:lnTo>
                <a:pt x="56773" y="157480"/>
              </a:lnTo>
              <a:lnTo>
                <a:pt x="45720" y="157480"/>
              </a:lnTo>
              <a:lnTo>
                <a:pt x="45720" y="31496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B9C913-B649-4966-AD70-231DC92139E5}">
      <dsp:nvSpPr>
        <dsp:cNvPr id="0" name=""/>
        <dsp:cNvSpPr/>
      </dsp:nvSpPr>
      <dsp:spPr>
        <a:xfrm>
          <a:off x="1365458" y="1105870"/>
          <a:ext cx="3054141" cy="314961"/>
        </a:xfrm>
        <a:custGeom>
          <a:avLst/>
          <a:gdLst/>
          <a:ahLst/>
          <a:cxnLst/>
          <a:rect l="0" t="0" r="0" b="0"/>
          <a:pathLst>
            <a:path>
              <a:moveTo>
                <a:pt x="3054141" y="0"/>
              </a:moveTo>
              <a:lnTo>
                <a:pt x="3054141" y="157480"/>
              </a:lnTo>
              <a:lnTo>
                <a:pt x="0" y="157480"/>
              </a:lnTo>
              <a:lnTo>
                <a:pt x="0" y="31496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182738-C9B8-4B42-B047-42EF2B6EBF40}">
      <dsp:nvSpPr>
        <dsp:cNvPr id="0" name=""/>
        <dsp:cNvSpPr/>
      </dsp:nvSpPr>
      <dsp:spPr>
        <a:xfrm>
          <a:off x="2433851" y="355962"/>
          <a:ext cx="3971496" cy="7499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b="1" kern="1200" dirty="0" smtClean="0"/>
            <a:t>Evidence Based Care</a:t>
          </a:r>
          <a:endParaRPr lang="en-US" sz="2100" b="1" kern="1200" dirty="0"/>
        </a:p>
      </dsp:txBody>
      <dsp:txXfrm>
        <a:off x="2433851" y="355962"/>
        <a:ext cx="3971496" cy="749907"/>
      </dsp:txXfrm>
    </dsp:sp>
    <dsp:sp modelId="{61E48935-CCD6-4887-999B-1DFB239A7303}">
      <dsp:nvSpPr>
        <dsp:cNvPr id="0" name=""/>
        <dsp:cNvSpPr/>
      </dsp:nvSpPr>
      <dsp:spPr>
        <a:xfrm>
          <a:off x="1023" y="1420831"/>
          <a:ext cx="2728869" cy="12702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500+ Intraosseous Access Research Articles</a:t>
          </a:r>
          <a:endParaRPr lang="en-US" sz="2100" kern="1200" dirty="0"/>
        </a:p>
      </dsp:txBody>
      <dsp:txXfrm>
        <a:off x="1023" y="1420831"/>
        <a:ext cx="2728869" cy="1270223"/>
      </dsp:txXfrm>
    </dsp:sp>
    <dsp:sp modelId="{6EBDD3C1-495A-416C-B6EE-FA5565F8179F}">
      <dsp:nvSpPr>
        <dsp:cNvPr id="0" name=""/>
        <dsp:cNvSpPr/>
      </dsp:nvSpPr>
      <dsp:spPr>
        <a:xfrm>
          <a:off x="3044854" y="1420831"/>
          <a:ext cx="2727384" cy="150856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190 Clinical Articles Specific to the   ARROW</a:t>
          </a:r>
          <a:r>
            <a:rPr lang="en-US" sz="2100" kern="1200" baseline="30000" dirty="0" smtClean="0"/>
            <a:t>®</a:t>
          </a:r>
          <a:r>
            <a:rPr lang="en-US" sz="2100" kern="1200" dirty="0" smtClean="0"/>
            <a:t> EZ-IO</a:t>
          </a:r>
          <a:r>
            <a:rPr lang="en-US" sz="2100" kern="1200" baseline="30000" dirty="0" smtClean="0"/>
            <a:t>®</a:t>
          </a:r>
          <a:r>
            <a:rPr lang="en-US" sz="2100" kern="1200" dirty="0" smtClean="0"/>
            <a:t> System*</a:t>
          </a:r>
          <a:endParaRPr lang="en-US" sz="2100" kern="1200" dirty="0"/>
        </a:p>
      </dsp:txBody>
      <dsp:txXfrm>
        <a:off x="3044854" y="1420831"/>
        <a:ext cx="2727384" cy="1508566"/>
      </dsp:txXfrm>
    </dsp:sp>
    <dsp:sp modelId="{E032FF46-7F76-4547-8FE0-7338370D9794}">
      <dsp:nvSpPr>
        <dsp:cNvPr id="0" name=""/>
        <dsp:cNvSpPr/>
      </dsp:nvSpPr>
      <dsp:spPr>
        <a:xfrm>
          <a:off x="3726700" y="3244359"/>
          <a:ext cx="1955819" cy="7499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70</a:t>
          </a:r>
          <a:r>
            <a:rPr lang="en-US" sz="2100" kern="1200" baseline="30000" dirty="0" smtClean="0"/>
            <a:t>+</a:t>
          </a:r>
          <a:r>
            <a:rPr lang="en-US" sz="2100" kern="1200" dirty="0" smtClean="0"/>
            <a:t> Studies &amp; Clinical Trials</a:t>
          </a:r>
          <a:endParaRPr lang="en-US" sz="2100" kern="1200" dirty="0"/>
        </a:p>
      </dsp:txBody>
      <dsp:txXfrm>
        <a:off x="3726700" y="3244359"/>
        <a:ext cx="1955819" cy="749907"/>
      </dsp:txXfrm>
    </dsp:sp>
    <dsp:sp modelId="{E0BDF219-CA70-4B66-9772-DA6AEE572AF6}">
      <dsp:nvSpPr>
        <dsp:cNvPr id="0" name=""/>
        <dsp:cNvSpPr/>
      </dsp:nvSpPr>
      <dsp:spPr>
        <a:xfrm>
          <a:off x="3726700" y="4309228"/>
          <a:ext cx="1955819" cy="7499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4700</a:t>
          </a:r>
          <a:r>
            <a:rPr lang="en-US" sz="2100" kern="1200" baseline="30000" dirty="0" smtClean="0"/>
            <a:t>+</a:t>
          </a:r>
          <a:r>
            <a:rPr lang="en-US" sz="2100" kern="1200" dirty="0" smtClean="0"/>
            <a:t> Patients Studied</a:t>
          </a:r>
          <a:endParaRPr lang="en-US" sz="2100" kern="1200" dirty="0"/>
        </a:p>
      </dsp:txBody>
      <dsp:txXfrm>
        <a:off x="3726700" y="4309228"/>
        <a:ext cx="1955819" cy="749907"/>
      </dsp:txXfrm>
    </dsp:sp>
    <dsp:sp modelId="{A2E121EF-2AA1-4AB9-9E87-A0C9D8063D47}">
      <dsp:nvSpPr>
        <dsp:cNvPr id="0" name=""/>
        <dsp:cNvSpPr/>
      </dsp:nvSpPr>
      <dsp:spPr>
        <a:xfrm>
          <a:off x="6087199" y="1420831"/>
          <a:ext cx="2750976" cy="111501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Widespread Utilization of ARROW</a:t>
          </a:r>
          <a:r>
            <a:rPr lang="en-US" sz="2100" kern="1200" baseline="30000" dirty="0" smtClean="0"/>
            <a:t>®</a:t>
          </a:r>
          <a:r>
            <a:rPr lang="en-US" sz="2100" kern="1200" dirty="0" smtClean="0"/>
            <a:t> EZ-IO</a:t>
          </a:r>
          <a:r>
            <a:rPr lang="en-US" sz="2100" kern="1200" baseline="30000" dirty="0" smtClean="0"/>
            <a:t>®</a:t>
          </a:r>
          <a:r>
            <a:rPr lang="en-US" sz="2100" kern="1200" dirty="0" smtClean="0"/>
            <a:t> Vascular Access</a:t>
          </a:r>
          <a:endParaRPr lang="en-US" sz="2100" kern="1200" dirty="0"/>
        </a:p>
      </dsp:txBody>
      <dsp:txXfrm>
        <a:off x="6087199" y="1420831"/>
        <a:ext cx="2750976" cy="1115015"/>
      </dsp:txXfrm>
    </dsp:sp>
    <dsp:sp modelId="{5DED8EBE-CEE2-4762-AC29-76B22BB0593D}">
      <dsp:nvSpPr>
        <dsp:cNvPr id="0" name=""/>
        <dsp:cNvSpPr/>
      </dsp:nvSpPr>
      <dsp:spPr>
        <a:xfrm>
          <a:off x="6774943" y="2850808"/>
          <a:ext cx="1912489" cy="7499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Estimated 2 million patients</a:t>
          </a:r>
          <a:endParaRPr lang="en-US" sz="2100" kern="1200" dirty="0"/>
        </a:p>
      </dsp:txBody>
      <dsp:txXfrm>
        <a:off x="6774943" y="2850808"/>
        <a:ext cx="1912489" cy="749907"/>
      </dsp:txXfrm>
    </dsp:sp>
    <dsp:sp modelId="{7BAABF18-5304-49C7-8858-06E471C95614}">
      <dsp:nvSpPr>
        <dsp:cNvPr id="0" name=""/>
        <dsp:cNvSpPr/>
      </dsp:nvSpPr>
      <dsp:spPr>
        <a:xfrm>
          <a:off x="6774943" y="3915677"/>
          <a:ext cx="1880633" cy="7499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50 Countries</a:t>
          </a:r>
          <a:endParaRPr lang="en-US" sz="2100" kern="1200" dirty="0"/>
        </a:p>
      </dsp:txBody>
      <dsp:txXfrm>
        <a:off x="6774943" y="3915677"/>
        <a:ext cx="1880633" cy="74990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D5D283-76FC-47AF-92B4-9B41FE07A6EB}">
      <dsp:nvSpPr>
        <dsp:cNvPr id="0" name=""/>
        <dsp:cNvSpPr/>
      </dsp:nvSpPr>
      <dsp:spPr>
        <a:xfrm rot="16200000">
          <a:off x="866353" y="-28146"/>
          <a:ext cx="2988327" cy="4721035"/>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146050" rIns="131445" bIns="146050" numCol="1" spcCol="1270" anchor="t" anchorCtr="0">
          <a:noAutofit/>
        </a:bodyPr>
        <a:lstStyle/>
        <a:p>
          <a:pPr lvl="0" algn="ctr" defTabSz="1022350">
            <a:lnSpc>
              <a:spcPct val="90000"/>
            </a:lnSpc>
            <a:spcBef>
              <a:spcPct val="0"/>
            </a:spcBef>
            <a:spcAft>
              <a:spcPct val="35000"/>
            </a:spcAft>
          </a:pPr>
          <a:r>
            <a:rPr lang="en-US" sz="2300" kern="1200" dirty="0" smtClean="0"/>
            <a:t>MEDICAL PROFESSIONALS</a:t>
          </a:r>
        </a:p>
        <a:p>
          <a:pPr lvl="0" algn="ctr" defTabSz="1022350">
            <a:lnSpc>
              <a:spcPct val="90000"/>
            </a:lnSpc>
            <a:spcBef>
              <a:spcPct val="0"/>
            </a:spcBef>
            <a:spcAft>
              <a:spcPct val="35000"/>
            </a:spcAft>
          </a:pPr>
          <a:r>
            <a:rPr lang="en-US" sz="2300" kern="1200" dirty="0" smtClean="0"/>
            <a:t>Physicians</a:t>
          </a:r>
        </a:p>
        <a:p>
          <a:pPr lvl="0" algn="ctr" defTabSz="1022350">
            <a:lnSpc>
              <a:spcPct val="90000"/>
            </a:lnSpc>
            <a:spcBef>
              <a:spcPct val="0"/>
            </a:spcBef>
            <a:spcAft>
              <a:spcPct val="35000"/>
            </a:spcAft>
          </a:pPr>
          <a:r>
            <a:rPr lang="en-US" sz="2300" kern="1200" dirty="0" smtClean="0"/>
            <a:t>Registered Nurses</a:t>
          </a:r>
        </a:p>
        <a:p>
          <a:pPr lvl="0" algn="ctr" defTabSz="1022350">
            <a:lnSpc>
              <a:spcPct val="90000"/>
            </a:lnSpc>
            <a:spcBef>
              <a:spcPct val="0"/>
            </a:spcBef>
            <a:spcAft>
              <a:spcPct val="35000"/>
            </a:spcAft>
          </a:pPr>
          <a:r>
            <a:rPr lang="en-US" sz="2300" kern="1200" dirty="0" smtClean="0"/>
            <a:t>Pre-Hospital Providers</a:t>
          </a:r>
        </a:p>
        <a:p>
          <a:pPr lvl="0" algn="ctr" defTabSz="1022350">
            <a:lnSpc>
              <a:spcPct val="90000"/>
            </a:lnSpc>
            <a:spcBef>
              <a:spcPct val="0"/>
            </a:spcBef>
            <a:spcAft>
              <a:spcPct val="35000"/>
            </a:spcAft>
          </a:pPr>
          <a:r>
            <a:rPr lang="en-US" sz="2300" kern="1200" dirty="0" smtClean="0"/>
            <a:t>Physicians Assistants</a:t>
          </a:r>
        </a:p>
        <a:p>
          <a:pPr lvl="0" algn="ctr" defTabSz="1022350">
            <a:lnSpc>
              <a:spcPct val="90000"/>
            </a:lnSpc>
            <a:spcBef>
              <a:spcPct val="0"/>
            </a:spcBef>
            <a:spcAft>
              <a:spcPct val="35000"/>
            </a:spcAft>
          </a:pPr>
          <a:r>
            <a:rPr lang="en-US" sz="2300" kern="1200" dirty="0" smtClean="0"/>
            <a:t>Advanced Practice Nurses</a:t>
          </a:r>
        </a:p>
      </dsp:txBody>
      <dsp:txXfrm rot="5400000">
        <a:off x="145903" y="984112"/>
        <a:ext cx="4575131" cy="2696519"/>
      </dsp:txXfrm>
    </dsp:sp>
    <dsp:sp modelId="{230CB66C-5F27-473B-8623-1F85423B08E8}">
      <dsp:nvSpPr>
        <dsp:cNvPr id="0" name=""/>
        <dsp:cNvSpPr/>
      </dsp:nvSpPr>
      <dsp:spPr>
        <a:xfrm rot="5400000">
          <a:off x="5438357" y="273292"/>
          <a:ext cx="2988327" cy="4118156"/>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1445" tIns="146050" rIns="87630" bIns="146050" numCol="1" spcCol="1270" anchor="t" anchorCtr="0">
          <a:noAutofit/>
        </a:bodyPr>
        <a:lstStyle/>
        <a:p>
          <a:pPr lvl="0" algn="ctr" defTabSz="1022350">
            <a:lnSpc>
              <a:spcPct val="90000"/>
            </a:lnSpc>
            <a:spcBef>
              <a:spcPct val="0"/>
            </a:spcBef>
            <a:spcAft>
              <a:spcPct val="35000"/>
            </a:spcAft>
          </a:pPr>
          <a:r>
            <a:rPr lang="en-US" sz="2300" kern="1200" dirty="0" smtClean="0"/>
            <a:t>TYPICAL REQUIREMENTS</a:t>
          </a:r>
        </a:p>
        <a:p>
          <a:pPr lvl="0" algn="ctr" defTabSz="1022350">
            <a:lnSpc>
              <a:spcPct val="90000"/>
            </a:lnSpc>
            <a:spcBef>
              <a:spcPct val="0"/>
            </a:spcBef>
            <a:spcAft>
              <a:spcPct val="35000"/>
            </a:spcAft>
          </a:pPr>
          <a:r>
            <a:rPr lang="en-US" sz="2300" kern="1200" dirty="0" smtClean="0"/>
            <a:t>Policy/Protocol</a:t>
          </a:r>
        </a:p>
        <a:p>
          <a:pPr lvl="0" algn="ctr" defTabSz="1022350">
            <a:lnSpc>
              <a:spcPct val="90000"/>
            </a:lnSpc>
            <a:spcBef>
              <a:spcPct val="0"/>
            </a:spcBef>
            <a:spcAft>
              <a:spcPct val="35000"/>
            </a:spcAft>
          </a:pPr>
          <a:r>
            <a:rPr lang="en-US" sz="2300" kern="1200" dirty="0" smtClean="0"/>
            <a:t>Education</a:t>
          </a:r>
        </a:p>
        <a:p>
          <a:pPr lvl="0" algn="ctr" defTabSz="1022350">
            <a:lnSpc>
              <a:spcPct val="90000"/>
            </a:lnSpc>
            <a:spcBef>
              <a:spcPct val="0"/>
            </a:spcBef>
            <a:spcAft>
              <a:spcPct val="35000"/>
            </a:spcAft>
          </a:pPr>
          <a:r>
            <a:rPr lang="en-US" sz="2300" kern="1200" dirty="0" smtClean="0"/>
            <a:t>Competency</a:t>
          </a:r>
        </a:p>
        <a:p>
          <a:pPr lvl="0" algn="ctr" defTabSz="1022350">
            <a:lnSpc>
              <a:spcPct val="90000"/>
            </a:lnSpc>
            <a:spcBef>
              <a:spcPct val="0"/>
            </a:spcBef>
            <a:spcAft>
              <a:spcPct val="35000"/>
            </a:spcAft>
          </a:pPr>
          <a:r>
            <a:rPr lang="en-US" sz="2300" kern="1200" dirty="0" smtClean="0"/>
            <a:t>Practice</a:t>
          </a:r>
        </a:p>
        <a:p>
          <a:pPr lvl="0" algn="ctr" defTabSz="1022350">
            <a:lnSpc>
              <a:spcPct val="90000"/>
            </a:lnSpc>
            <a:spcBef>
              <a:spcPct val="0"/>
            </a:spcBef>
            <a:spcAft>
              <a:spcPct val="35000"/>
            </a:spcAft>
          </a:pPr>
          <a:endParaRPr lang="en-US" sz="2300" kern="1200" dirty="0"/>
        </a:p>
      </dsp:txBody>
      <dsp:txXfrm rot="-5400000">
        <a:off x="4873443" y="984110"/>
        <a:ext cx="3972252" cy="2696519"/>
      </dsp:txXfrm>
    </dsp:sp>
    <dsp:sp modelId="{442D8DBE-06A5-43FB-B25F-9DC1F8A64511}">
      <dsp:nvSpPr>
        <dsp:cNvPr id="0" name=""/>
        <dsp:cNvSpPr/>
      </dsp:nvSpPr>
      <dsp:spPr>
        <a:xfrm>
          <a:off x="3691778" y="0"/>
          <a:ext cx="1909108" cy="1909015"/>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63DF5F-E690-42E9-8A5A-30FA4EBE1DDD}">
      <dsp:nvSpPr>
        <dsp:cNvPr id="0" name=""/>
        <dsp:cNvSpPr/>
      </dsp:nvSpPr>
      <dsp:spPr>
        <a:xfrm rot="10800000">
          <a:off x="3691778" y="2739184"/>
          <a:ext cx="1909108" cy="1909015"/>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FEF872-2EE8-4879-9D7C-55C6272151D9}">
      <dsp:nvSpPr>
        <dsp:cNvPr id="0" name=""/>
        <dsp:cNvSpPr/>
      </dsp:nvSpPr>
      <dsp:spPr>
        <a:xfrm>
          <a:off x="3493798" y="1696166"/>
          <a:ext cx="2155901" cy="1864941"/>
        </a:xfrm>
        <a:prstGeom prst="hexagon">
          <a:avLst>
            <a:gd name="adj" fmla="val 28570"/>
            <a:gd name="vf" fmla="val 115470"/>
          </a:avLst>
        </a:prstGeom>
        <a:solidFill>
          <a:srgbClr val="D3DFE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0" kern="1200" dirty="0" smtClean="0">
              <a:solidFill>
                <a:srgbClr val="374673"/>
              </a:solidFill>
              <a:effectLst/>
            </a:rPr>
            <a:t>Right Line</a:t>
          </a:r>
        </a:p>
        <a:p>
          <a:pPr lvl="0" algn="ctr" defTabSz="844550">
            <a:lnSpc>
              <a:spcPct val="90000"/>
            </a:lnSpc>
            <a:spcBef>
              <a:spcPct val="0"/>
            </a:spcBef>
            <a:spcAft>
              <a:spcPct val="35000"/>
            </a:spcAft>
          </a:pPr>
          <a:r>
            <a:rPr lang="en-US" sz="1900" b="0" kern="1200" dirty="0" smtClean="0">
              <a:solidFill>
                <a:srgbClr val="374673"/>
              </a:solidFill>
              <a:effectLst/>
            </a:rPr>
            <a:t>Right Patient</a:t>
          </a:r>
        </a:p>
        <a:p>
          <a:pPr lvl="0" algn="ctr" defTabSz="844550">
            <a:lnSpc>
              <a:spcPct val="90000"/>
            </a:lnSpc>
            <a:spcBef>
              <a:spcPct val="0"/>
            </a:spcBef>
            <a:spcAft>
              <a:spcPct val="35000"/>
            </a:spcAft>
          </a:pPr>
          <a:r>
            <a:rPr lang="en-US" sz="1900" b="0" kern="1200" dirty="0" smtClean="0">
              <a:solidFill>
                <a:srgbClr val="374673"/>
              </a:solidFill>
              <a:effectLst/>
            </a:rPr>
            <a:t>Right Time</a:t>
          </a:r>
          <a:endParaRPr lang="en-US" sz="1900" b="0" kern="1200" dirty="0">
            <a:solidFill>
              <a:srgbClr val="374673"/>
            </a:solidFill>
            <a:effectLst/>
          </a:endParaRPr>
        </a:p>
      </dsp:txBody>
      <dsp:txXfrm>
        <a:off x="3851061" y="2005213"/>
        <a:ext cx="1441375" cy="1246847"/>
      </dsp:txXfrm>
    </dsp:sp>
    <dsp:sp modelId="{0212E4EC-BD9D-44B4-9B2B-F277FBDB29F3}">
      <dsp:nvSpPr>
        <dsp:cNvPr id="0" name=""/>
        <dsp:cNvSpPr/>
      </dsp:nvSpPr>
      <dsp:spPr>
        <a:xfrm>
          <a:off x="4843807" y="803917"/>
          <a:ext cx="813415" cy="700864"/>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CED0917-6C02-4C6D-81B0-67DDA09E475E}">
      <dsp:nvSpPr>
        <dsp:cNvPr id="0" name=""/>
        <dsp:cNvSpPr/>
      </dsp:nvSpPr>
      <dsp:spPr>
        <a:xfrm>
          <a:off x="3692388" y="0"/>
          <a:ext cx="1766745" cy="1528442"/>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IO</a:t>
          </a:r>
          <a:endParaRPr lang="en-US" sz="1900" kern="1200" dirty="0"/>
        </a:p>
      </dsp:txBody>
      <dsp:txXfrm>
        <a:off x="3985175" y="253295"/>
        <a:ext cx="1181171" cy="1021852"/>
      </dsp:txXfrm>
    </dsp:sp>
    <dsp:sp modelId="{7CD2B815-7157-4DE5-9D79-F4B9AE253F92}">
      <dsp:nvSpPr>
        <dsp:cNvPr id="0" name=""/>
        <dsp:cNvSpPr/>
      </dsp:nvSpPr>
      <dsp:spPr>
        <a:xfrm>
          <a:off x="5793125" y="2114161"/>
          <a:ext cx="813415" cy="700864"/>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C836CF-70A4-4F67-B342-0B88BBDD4577}">
      <dsp:nvSpPr>
        <dsp:cNvPr id="0" name=""/>
        <dsp:cNvSpPr/>
      </dsp:nvSpPr>
      <dsp:spPr>
        <a:xfrm>
          <a:off x="5312699" y="940094"/>
          <a:ext cx="1766745" cy="1528442"/>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PIV</a:t>
          </a:r>
          <a:endParaRPr lang="en-US" sz="1900" kern="1200" dirty="0"/>
        </a:p>
      </dsp:txBody>
      <dsp:txXfrm>
        <a:off x="5605486" y="1193389"/>
        <a:ext cx="1181171" cy="1021852"/>
      </dsp:txXfrm>
    </dsp:sp>
    <dsp:sp modelId="{2BEEE3A0-50B7-44AE-9F45-11AF8AB4AF57}">
      <dsp:nvSpPr>
        <dsp:cNvPr id="0" name=""/>
        <dsp:cNvSpPr/>
      </dsp:nvSpPr>
      <dsp:spPr>
        <a:xfrm>
          <a:off x="5133667" y="3593180"/>
          <a:ext cx="813415" cy="700864"/>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FA40CC-6A1C-43D1-81C7-B4886B3B8966}">
      <dsp:nvSpPr>
        <dsp:cNvPr id="0" name=""/>
        <dsp:cNvSpPr/>
      </dsp:nvSpPr>
      <dsp:spPr>
        <a:xfrm>
          <a:off x="5312699" y="2788211"/>
          <a:ext cx="1766745" cy="1528442"/>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USGPIV</a:t>
          </a:r>
          <a:endParaRPr lang="en-US" sz="1900" kern="1200" dirty="0"/>
        </a:p>
      </dsp:txBody>
      <dsp:txXfrm>
        <a:off x="5605486" y="3041506"/>
        <a:ext cx="1181171" cy="1021852"/>
      </dsp:txXfrm>
    </dsp:sp>
    <dsp:sp modelId="{25111370-4E99-4B2D-9B6B-74C8F058B982}">
      <dsp:nvSpPr>
        <dsp:cNvPr id="0" name=""/>
        <dsp:cNvSpPr/>
      </dsp:nvSpPr>
      <dsp:spPr>
        <a:xfrm>
          <a:off x="3497810" y="3746708"/>
          <a:ext cx="813415" cy="700864"/>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7AFEB5-9F5B-4C3C-B557-BBFE56301654}">
      <dsp:nvSpPr>
        <dsp:cNvPr id="0" name=""/>
        <dsp:cNvSpPr/>
      </dsp:nvSpPr>
      <dsp:spPr>
        <a:xfrm>
          <a:off x="3692388" y="3729357"/>
          <a:ext cx="1766745" cy="1528442"/>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EJ</a:t>
          </a:r>
          <a:endParaRPr lang="en-US" sz="1900" kern="1200" dirty="0"/>
        </a:p>
      </dsp:txBody>
      <dsp:txXfrm>
        <a:off x="3985175" y="3982652"/>
        <a:ext cx="1181171" cy="1021852"/>
      </dsp:txXfrm>
    </dsp:sp>
    <dsp:sp modelId="{BD5D8614-FC93-4571-BD0B-FB3FB872D86E}">
      <dsp:nvSpPr>
        <dsp:cNvPr id="0" name=""/>
        <dsp:cNvSpPr/>
      </dsp:nvSpPr>
      <dsp:spPr>
        <a:xfrm>
          <a:off x="2532945" y="2436990"/>
          <a:ext cx="813415" cy="700864"/>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3D3683-B278-404E-9BC7-301879BA3262}">
      <dsp:nvSpPr>
        <dsp:cNvPr id="0" name=""/>
        <dsp:cNvSpPr/>
      </dsp:nvSpPr>
      <dsp:spPr>
        <a:xfrm>
          <a:off x="2064555" y="2789262"/>
          <a:ext cx="1766745" cy="1528442"/>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PICC</a:t>
          </a:r>
          <a:endParaRPr lang="en-US" sz="1900" kern="1200" dirty="0"/>
        </a:p>
      </dsp:txBody>
      <dsp:txXfrm>
        <a:off x="2357342" y="3042557"/>
        <a:ext cx="1181171" cy="1021852"/>
      </dsp:txXfrm>
    </dsp:sp>
    <dsp:sp modelId="{F6380381-CCDC-4037-A79A-4A097EA1F928}">
      <dsp:nvSpPr>
        <dsp:cNvPr id="0" name=""/>
        <dsp:cNvSpPr/>
      </dsp:nvSpPr>
      <dsp:spPr>
        <a:xfrm>
          <a:off x="2064555" y="937991"/>
          <a:ext cx="1766745" cy="1528442"/>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CVC</a:t>
          </a:r>
          <a:endParaRPr lang="en-US" sz="1900" kern="1200" dirty="0"/>
        </a:p>
      </dsp:txBody>
      <dsp:txXfrm>
        <a:off x="2357342" y="1191286"/>
        <a:ext cx="1181171" cy="1021852"/>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7.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169919" cy="480060"/>
          </a:xfrm>
          <a:prstGeom prst="rect">
            <a:avLst/>
          </a:prstGeom>
        </p:spPr>
        <p:txBody>
          <a:bodyPr vert="horz" lIns="95834" tIns="47916" rIns="95834" bIns="47916" rtlCol="0"/>
          <a:lstStyle>
            <a:lvl1pPr algn="l">
              <a:defRPr sz="1200"/>
            </a:lvl1pPr>
          </a:lstStyle>
          <a:p>
            <a:endParaRPr lang="en-US"/>
          </a:p>
        </p:txBody>
      </p:sp>
      <p:sp>
        <p:nvSpPr>
          <p:cNvPr id="3" name="Date Placeholder 2"/>
          <p:cNvSpPr>
            <a:spLocks noGrp="1"/>
          </p:cNvSpPr>
          <p:nvPr>
            <p:ph type="dt" idx="1"/>
          </p:nvPr>
        </p:nvSpPr>
        <p:spPr>
          <a:xfrm>
            <a:off x="4143589" y="1"/>
            <a:ext cx="3169919" cy="480060"/>
          </a:xfrm>
          <a:prstGeom prst="rect">
            <a:avLst/>
          </a:prstGeom>
        </p:spPr>
        <p:txBody>
          <a:bodyPr vert="horz" lIns="95834" tIns="47916" rIns="95834" bIns="47916" rtlCol="0"/>
          <a:lstStyle>
            <a:lvl1pPr algn="r">
              <a:defRPr sz="1200"/>
            </a:lvl1pPr>
          </a:lstStyle>
          <a:p>
            <a:fld id="{B5AADD5E-CA7D-44A2-835B-A936698A46B7}" type="datetimeFigureOut">
              <a:rPr lang="en-US" smtClean="0"/>
              <a:t>5/20/2015</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5834" tIns="47916" rIns="95834" bIns="47916"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5834" tIns="47916" rIns="95834" bIns="4791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2" y="9119475"/>
            <a:ext cx="3169919" cy="480060"/>
          </a:xfrm>
          <a:prstGeom prst="rect">
            <a:avLst/>
          </a:prstGeom>
        </p:spPr>
        <p:txBody>
          <a:bodyPr vert="horz" lIns="95834" tIns="47916" rIns="95834" bIns="47916" rtlCol="0" anchor="b"/>
          <a:lstStyle>
            <a:lvl1pPr algn="l">
              <a:defRPr sz="1200"/>
            </a:lvl1pPr>
          </a:lstStyle>
          <a:p>
            <a:endParaRPr lang="en-US"/>
          </a:p>
        </p:txBody>
      </p:sp>
      <p:sp>
        <p:nvSpPr>
          <p:cNvPr id="7" name="Slide Number Placeholder 6"/>
          <p:cNvSpPr>
            <a:spLocks noGrp="1"/>
          </p:cNvSpPr>
          <p:nvPr>
            <p:ph type="sldNum" sz="quarter" idx="5"/>
          </p:nvPr>
        </p:nvSpPr>
        <p:spPr>
          <a:xfrm>
            <a:off x="4143589" y="9119475"/>
            <a:ext cx="3169919" cy="480060"/>
          </a:xfrm>
          <a:prstGeom prst="rect">
            <a:avLst/>
          </a:prstGeom>
        </p:spPr>
        <p:txBody>
          <a:bodyPr vert="horz" lIns="95834" tIns="47916" rIns="95834" bIns="47916" rtlCol="0" anchor="b"/>
          <a:lstStyle>
            <a:lvl1pPr algn="r">
              <a:defRPr sz="1200"/>
            </a:lvl1pPr>
          </a:lstStyle>
          <a:p>
            <a:fld id="{A4C2D714-A309-466E-A29F-60AC61356BA4}" type="slidenum">
              <a:rPr lang="en-US" smtClean="0"/>
              <a:t>‹#›</a:t>
            </a:fld>
            <a:endParaRPr lang="en-US"/>
          </a:p>
        </p:txBody>
      </p:sp>
    </p:spTree>
    <p:extLst>
      <p:ext uri="{BB962C8B-B14F-4D97-AF65-F5344CB8AC3E}">
        <p14:creationId xmlns:p14="http://schemas.microsoft.com/office/powerpoint/2010/main" val="1176704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teleflex.com/ezioeducation"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eziocomfort.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for your </a:t>
            </a:r>
            <a:r>
              <a:rPr lang="en-US" baseline="0" dirty="0" smtClean="0"/>
              <a:t>interest in the ARROW</a:t>
            </a:r>
            <a:r>
              <a:rPr lang="en-US" baseline="30000" dirty="0" smtClean="0"/>
              <a:t>®</a:t>
            </a:r>
            <a:r>
              <a:rPr lang="en-US" baseline="0" dirty="0" smtClean="0"/>
              <a:t> EZ-IO</a:t>
            </a:r>
            <a:r>
              <a:rPr lang="en-US" baseline="30000" dirty="0" smtClean="0"/>
              <a:t>®</a:t>
            </a:r>
            <a:r>
              <a:rPr lang="en-US" baseline="0" dirty="0" smtClean="0"/>
              <a:t> Intraosseous Vascular Access System. This program is designed to provide the practitioner with didactic  knowledge and should be used </a:t>
            </a:r>
            <a:r>
              <a:rPr lang="en-US" i="0" baseline="0" dirty="0" smtClean="0"/>
              <a:t>in conjunction with hands-on simulation practice</a:t>
            </a:r>
            <a:r>
              <a:rPr lang="en-US" baseline="0" dirty="0" smtClean="0"/>
              <a:t>.  If at any time you have a question that needs clarification, please contact us at 866-479-8500 or online.</a:t>
            </a:r>
          </a:p>
          <a:p>
            <a:r>
              <a:rPr lang="en-US" baseline="0" dirty="0" smtClean="0"/>
              <a:t>Key concepts covered in this program include:</a:t>
            </a:r>
          </a:p>
          <a:p>
            <a:pPr>
              <a:buFontTx/>
              <a:buChar char="-"/>
            </a:pPr>
            <a:r>
              <a:rPr lang="en-US" baseline="0" dirty="0" smtClean="0"/>
              <a:t>Indications and Contraindications</a:t>
            </a:r>
          </a:p>
          <a:p>
            <a:pPr>
              <a:buFontTx/>
              <a:buChar char="-"/>
            </a:pPr>
            <a:r>
              <a:rPr lang="en-US" baseline="0" dirty="0" smtClean="0"/>
              <a:t>Basic bone anatomy</a:t>
            </a:r>
          </a:p>
          <a:p>
            <a:pPr>
              <a:buFontTx/>
              <a:buChar char="-"/>
            </a:pPr>
            <a:r>
              <a:rPr lang="en-US" baseline="0" dirty="0" smtClean="0"/>
              <a:t>Site selection/identification</a:t>
            </a:r>
          </a:p>
          <a:p>
            <a:pPr>
              <a:buFontTx/>
              <a:buChar char="-"/>
            </a:pPr>
            <a:r>
              <a:rPr lang="en-US" baseline="0" dirty="0" smtClean="0"/>
              <a:t>Needle set selection</a:t>
            </a:r>
          </a:p>
          <a:p>
            <a:pPr>
              <a:buFontTx/>
              <a:buChar char="-"/>
            </a:pPr>
            <a:r>
              <a:rPr lang="en-US" baseline="0" dirty="0" smtClean="0"/>
              <a:t>Insertion technique</a:t>
            </a:r>
          </a:p>
          <a:p>
            <a:pPr>
              <a:buFontTx/>
              <a:buChar char="-"/>
            </a:pPr>
            <a:r>
              <a:rPr lang="en-US" baseline="0" dirty="0" smtClean="0"/>
              <a:t>Infusing medications and fluids </a:t>
            </a:r>
          </a:p>
          <a:p>
            <a:pPr>
              <a:buFontTx/>
              <a:buChar char="-"/>
            </a:pPr>
            <a:r>
              <a:rPr lang="en-US" baseline="0" dirty="0" smtClean="0"/>
              <a:t>Care of the patient </a:t>
            </a:r>
          </a:p>
          <a:p>
            <a:pPr>
              <a:buFontTx/>
              <a:buChar char="-"/>
            </a:pPr>
            <a:r>
              <a:rPr lang="en-US" baseline="0" dirty="0" smtClean="0"/>
              <a:t>Assessment/documentation</a:t>
            </a:r>
          </a:p>
          <a:p>
            <a:pPr>
              <a:buFontTx/>
              <a:buChar char="-"/>
            </a:pPr>
            <a:r>
              <a:rPr lang="en-US" baseline="0" dirty="0" smtClean="0"/>
              <a:t>Removing the catheter</a:t>
            </a:r>
          </a:p>
          <a:p>
            <a:pPr>
              <a:buFontTx/>
              <a:buChar char="-"/>
            </a:pPr>
            <a:r>
              <a:rPr lang="en-US" baseline="0" dirty="0" smtClean="0"/>
              <a:t>Care of the driver</a:t>
            </a:r>
          </a:p>
          <a:p>
            <a:pPr>
              <a:buFontTx/>
              <a:buChar char="-"/>
            </a:pPr>
            <a:r>
              <a:rPr lang="en-US" baseline="0" dirty="0" smtClean="0"/>
              <a:t>Clinical support resources</a:t>
            </a:r>
          </a:p>
        </p:txBody>
      </p:sp>
      <p:sp>
        <p:nvSpPr>
          <p:cNvPr id="4" name="Slide Number Placeholder 3"/>
          <p:cNvSpPr>
            <a:spLocks noGrp="1"/>
          </p:cNvSpPr>
          <p:nvPr>
            <p:ph type="sldNum" sz="quarter" idx="10"/>
          </p:nvPr>
        </p:nvSpPr>
        <p:spPr/>
        <p:txBody>
          <a:bodyPr/>
          <a:lstStyle/>
          <a:p>
            <a:fld id="{A4C2D714-A309-466E-A29F-60AC61356BA4}" type="slidenum">
              <a:rPr lang="en-US" smtClean="0"/>
              <a:t>1</a:t>
            </a:fld>
            <a:endParaRPr lang="en-US"/>
          </a:p>
        </p:txBody>
      </p:sp>
    </p:spTree>
    <p:extLst>
      <p:ext uri="{BB962C8B-B14F-4D97-AF65-F5344CB8AC3E}">
        <p14:creationId xmlns:p14="http://schemas.microsoft.com/office/powerpoint/2010/main" val="224260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IO catheters are usually placed in the proximal and distal ends (epiphyses) of long bones due to the thinner cortex and abundance of cancellous (spongy) bone at these sites. Within the medullary space lies a vast system of blood vessels through which blood and fluid pass into the central circulation.  The bone acts as a large, non-collapsible vein.  Fluid or medication instilled into the intraosseous space gains access to the central circulation within just a few seconds.</a:t>
            </a:r>
            <a:r>
              <a:rPr lang="en-US" baseline="30000" dirty="0" smtClean="0"/>
              <a:t>1</a:t>
            </a:r>
            <a:r>
              <a:rPr lang="en-US" dirty="0" smtClean="0"/>
              <a:t>   </a:t>
            </a:r>
          </a:p>
          <a:p>
            <a:endParaRPr lang="en-US" dirty="0" smtClean="0"/>
          </a:p>
          <a:p>
            <a:r>
              <a:rPr lang="en-US" dirty="0" smtClean="0"/>
              <a:t>The needle set is powered by the driver through bone that is usually 3mm thick or less; accurate identification of the insertion site is important to ensure you are not attempting</a:t>
            </a:r>
            <a:r>
              <a:rPr lang="en-US" baseline="0" dirty="0" smtClean="0"/>
              <a:t> access through thicker bone</a:t>
            </a:r>
            <a:r>
              <a:rPr lang="en-US" dirty="0" smtClean="0"/>
              <a:t>.  The specially designed cutting IO needle set and powered driver enables clinician control of the insertion with proven tactile feedback.</a:t>
            </a:r>
            <a:r>
              <a:rPr lang="en-US" baseline="30000" dirty="0" smtClean="0"/>
              <a:t>2</a:t>
            </a:r>
            <a:r>
              <a:rPr lang="en-US" dirty="0" smtClean="0"/>
              <a:t>  This is integral to success with newborns, infants and young children who may have thinner, softer bones.  The ARROW</a:t>
            </a:r>
            <a:r>
              <a:rPr lang="en-US" baseline="30000" dirty="0" smtClean="0"/>
              <a:t>®</a:t>
            </a:r>
            <a:r>
              <a:rPr lang="en-US" dirty="0" smtClean="0"/>
              <a:t> EZ-IO</a:t>
            </a:r>
            <a:r>
              <a:rPr lang="en-US" baseline="30000" dirty="0" smtClean="0"/>
              <a:t>® </a:t>
            </a:r>
            <a:r>
              <a:rPr lang="en-US" dirty="0" smtClean="0"/>
              <a:t>Vascular Access System provides rapid, smooth entry into the bone’s medullary cavity, creating a conduit to the central circulation. </a:t>
            </a:r>
          </a:p>
          <a:p>
            <a:endParaRPr lang="en-US" dirty="0" smtClean="0"/>
          </a:p>
          <a:p>
            <a:r>
              <a:rPr lang="en-US" dirty="0" smtClean="0"/>
              <a:t>Within the micro-vasculature inside the medullary space lies a hyper-coagulable fibrin mesh as well as red and yellow marrow. The IO space is like a honeycomb of bone.  The fibrin mesh and bone marrow is a thick substance and poses more resistance to infusion than blood.  To achieve optimal fluid volume and drug delivery times, as well as less pressure for infusions, a rapid flush is necessary to displace the thick bone marrow.    </a:t>
            </a:r>
          </a:p>
          <a:p>
            <a:r>
              <a:rPr lang="en-US" dirty="0" smtClean="0"/>
              <a:t> </a:t>
            </a:r>
          </a:p>
          <a:p>
            <a:r>
              <a:rPr lang="en-US" baseline="30000" dirty="0" smtClean="0"/>
              <a:t>1</a:t>
            </a:r>
            <a:r>
              <a:rPr lang="en-US" dirty="0" smtClean="0"/>
              <a:t> Von Hoff DD , Kuhn JG, Burris HA, Miller LJ. Does intraosseous equal intravenous? A pharmacokinetic study. Amer J Emerg Med 2008;26:31-8.</a:t>
            </a:r>
          </a:p>
          <a:p>
            <a:r>
              <a:rPr lang="en-US" baseline="30000" dirty="0" smtClean="0"/>
              <a:t>2 </a:t>
            </a:r>
            <a:r>
              <a:rPr lang="en-US" dirty="0" smtClean="0"/>
              <a:t>Miller L, Philbeck T, Bolleter S, Garcia G. Tactile feedback comparison of three types of intraosseous access devices for needle insertion accuracy. Ann Emerg Med 2010;56(3):S133. </a:t>
            </a:r>
            <a:r>
              <a:rPr lang="en-US" sz="1200" i="1" dirty="0" smtClean="0"/>
              <a:t>Teleflex</a:t>
            </a:r>
            <a:r>
              <a:rPr lang="en-US" sz="1200" i="1" baseline="0" dirty="0" smtClean="0"/>
              <a:t> Incorporated (</a:t>
            </a:r>
            <a:r>
              <a:rPr lang="en-US" sz="1200" i="1" dirty="0" smtClean="0"/>
              <a:t>Vidacare LLC) Sponsored Research</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10</a:t>
            </a:fld>
            <a:endParaRPr lang="en-US"/>
          </a:p>
        </p:txBody>
      </p:sp>
    </p:spTree>
    <p:extLst>
      <p:ext uri="{BB962C8B-B14F-4D97-AF65-F5344CB8AC3E}">
        <p14:creationId xmlns:p14="http://schemas.microsoft.com/office/powerpoint/2010/main" val="1000915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common misperception is that it takes a long time for fluids, medications, or blood infused into the intraosseous space to reach the central circulation, when in fact medications and fluids instilled into the intraosseous space gain access to the central circulation within seconds.  A preclinical study measuring peak serum concentrations found that epinephrine infused via the IO humeral site has the identical peak serum concentration as central line administration.</a:t>
            </a:r>
            <a:r>
              <a:rPr lang="en-US" baseline="30000" dirty="0" smtClean="0"/>
              <a:t>1</a:t>
            </a:r>
          </a:p>
          <a:p>
            <a:endParaRPr lang="en-US" dirty="0" smtClean="0"/>
          </a:p>
          <a:p>
            <a:r>
              <a:rPr lang="en-US" dirty="0" smtClean="0"/>
              <a:t>This video of real-time fluoroscopy in a human subject demonstrates how quickly IV contrast infused into the medullary space is disseminated into the central circulation.  Watch how quickly the dye reaches the right atrium when instilled via the proximal humerus, again demonstrating direct correlation between the subclavian and proximal humerus for infusion of fluids.  The distance to the right atrium from the humerus is short; medication and fluid will reach the heart in less than 3 seconds.</a:t>
            </a:r>
            <a:r>
              <a:rPr lang="en-US" baseline="30000" dirty="0" smtClean="0"/>
              <a:t>2</a:t>
            </a:r>
            <a:r>
              <a:rPr lang="en-US" dirty="0" smtClean="0"/>
              <a:t>  Typical fluid volume to expect from the proximal humerus site is 5L/hr under pressure.</a:t>
            </a:r>
            <a:r>
              <a:rPr lang="en-US" baseline="30000" dirty="0" smtClean="0"/>
              <a:t>1</a:t>
            </a:r>
            <a:r>
              <a:rPr lang="en-US" dirty="0" smtClean="0"/>
              <a:t>  From the tibia to the heart there is more distance to travel, and typical fluid volumes of 1L/hr are achieved under pressure.</a:t>
            </a:r>
            <a:r>
              <a:rPr lang="en-US" baseline="30000" dirty="0" smtClean="0"/>
              <a:t>3</a:t>
            </a:r>
            <a:r>
              <a:rPr lang="en-US" dirty="0" smtClean="0"/>
              <a:t> </a:t>
            </a:r>
          </a:p>
          <a:p>
            <a:endParaRPr lang="en-US" dirty="0" smtClean="0"/>
          </a:p>
          <a:p>
            <a:pPr defTabSz="938632">
              <a:defRPr/>
            </a:pPr>
            <a:r>
              <a:rPr lang="en-US" baseline="30000" dirty="0" smtClean="0"/>
              <a:t>1</a:t>
            </a:r>
            <a:r>
              <a:rPr lang="en-US" dirty="0" smtClean="0"/>
              <a:t> Hoskins SL, Kramer GC, Stephens CT, Zachariah BS. Efficacy of epinephrine delivery via the intraosseous humeral head route during CPR. Circulation 2006;114:II_1204.*</a:t>
            </a:r>
          </a:p>
          <a:p>
            <a:pPr defTabSz="938632">
              <a:defRPr/>
            </a:pPr>
            <a:r>
              <a:rPr lang="en-US" baseline="30000" dirty="0" smtClean="0"/>
              <a:t>2</a:t>
            </a:r>
            <a:r>
              <a:rPr lang="en-US" dirty="0" smtClean="0"/>
              <a:t> Internal study report. Protocol 2013-06: Clinical Studies to Determine the Optimal Technique to Identify the Proximal Humerus Intraosseous Vascular Access Insertion Site. Vidacare Corporation, May 2013.</a:t>
            </a:r>
          </a:p>
          <a:p>
            <a:r>
              <a:rPr lang="en-US" baseline="30000" dirty="0" smtClean="0"/>
              <a:t>3</a:t>
            </a:r>
            <a:r>
              <a:rPr lang="en-US" dirty="0" smtClean="0"/>
              <a:t>  Philbeck TE, Miller LJ, Montez D, Puga T. Hurt so good; easing IO pain and pressure. JEMS 2010;35(9):58-69.*</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sz="1200" i="1" dirty="0" smtClean="0"/>
              <a:t>Teleflex</a:t>
            </a:r>
            <a:r>
              <a:rPr lang="en-US" sz="1200" i="1" baseline="0" dirty="0" smtClean="0"/>
              <a:t> Incorporated (</a:t>
            </a:r>
            <a:r>
              <a:rPr lang="en-US" sz="1200" i="1" dirty="0" smtClean="0"/>
              <a:t>Vidacare LLC) Sponsored Research</a:t>
            </a:r>
            <a:endParaRPr lang="en-US" sz="1200" dirty="0" smtClean="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11</a:t>
            </a:fld>
            <a:endParaRPr lang="en-US"/>
          </a:p>
        </p:txBody>
      </p:sp>
    </p:spTree>
    <p:extLst>
      <p:ext uri="{BB962C8B-B14F-4D97-AF65-F5344CB8AC3E}">
        <p14:creationId xmlns:p14="http://schemas.microsoft.com/office/powerpoint/2010/main" val="2987115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spcBef>
                <a:spcPct val="0"/>
              </a:spcBef>
            </a:pPr>
            <a:r>
              <a:rPr lang="en-US" dirty="0">
                <a:ea typeface="MS PGothic" pitchFamily="34" charset="-128"/>
              </a:rPr>
              <a:t>The ARROW</a:t>
            </a:r>
            <a:r>
              <a:rPr lang="en-US" baseline="30000" dirty="0">
                <a:ea typeface="MS PGothic" pitchFamily="34" charset="-128"/>
              </a:rPr>
              <a:t>®</a:t>
            </a:r>
            <a:r>
              <a:rPr lang="en-US" dirty="0">
                <a:ea typeface="MS PGothic" pitchFamily="34" charset="-128"/>
              </a:rPr>
              <a:t> EZ-IO</a:t>
            </a:r>
            <a:r>
              <a:rPr lang="en-US" baseline="30000" dirty="0"/>
              <a:t>®</a:t>
            </a:r>
            <a:r>
              <a:rPr lang="en-US" dirty="0">
                <a:ea typeface="MS PGothic" pitchFamily="34" charset="-128"/>
              </a:rPr>
              <a:t> Vascular Access System is indicated  for adult insertion in 6 </a:t>
            </a:r>
            <a:r>
              <a:rPr lang="en-US" dirty="0" smtClean="0">
                <a:ea typeface="MS PGothic" pitchFamily="34" charset="-128"/>
              </a:rPr>
              <a:t>sites: </a:t>
            </a:r>
            <a:r>
              <a:rPr lang="en-US" dirty="0">
                <a:ea typeface="MS PGothic" pitchFamily="34" charset="-128"/>
              </a:rPr>
              <a:t>the right and left proximal humerus, the right and left proximal tibia, and the right and left distal tibia.  Indications for pediatric insertion include 8 </a:t>
            </a:r>
            <a:r>
              <a:rPr lang="en-US" dirty="0" smtClean="0">
                <a:ea typeface="MS PGothic" pitchFamily="34" charset="-128"/>
              </a:rPr>
              <a:t>sites: </a:t>
            </a:r>
            <a:r>
              <a:rPr lang="en-US" dirty="0">
                <a:ea typeface="MS PGothic" pitchFamily="34" charset="-128"/>
              </a:rPr>
              <a:t>the right and left distal femur, the right and left proximal humerus, the right and left proximal tibia and the right and left distal tibia. </a:t>
            </a:r>
            <a:r>
              <a:rPr lang="en-US" i="1" dirty="0">
                <a:ea typeface="MS PGothic" pitchFamily="34" charset="-128"/>
              </a:rPr>
              <a:t>The powered ARROW</a:t>
            </a:r>
            <a:r>
              <a:rPr lang="en-US" i="1" baseline="30000" dirty="0">
                <a:ea typeface="MS PGothic" pitchFamily="34" charset="-128"/>
              </a:rPr>
              <a:t>®</a:t>
            </a:r>
            <a:r>
              <a:rPr lang="en-US" i="1" dirty="0">
                <a:ea typeface="MS PGothic" pitchFamily="34" charset="-128"/>
              </a:rPr>
              <a:t> EZ-IO</a:t>
            </a:r>
            <a:r>
              <a:rPr lang="en-US" baseline="30000" dirty="0"/>
              <a:t>®</a:t>
            </a:r>
            <a:r>
              <a:rPr lang="en-US" i="1" dirty="0">
                <a:ea typeface="MS PGothic" pitchFamily="34" charset="-128"/>
              </a:rPr>
              <a:t> Vascular Access System includes the driver and needle sets and </a:t>
            </a:r>
            <a:r>
              <a:rPr lang="en-US" i="1" dirty="0" smtClean="0">
                <a:ea typeface="MS PGothic" pitchFamily="34" charset="-128"/>
              </a:rPr>
              <a:t>is </a:t>
            </a:r>
            <a:r>
              <a:rPr lang="en-US" i="1" dirty="0">
                <a:ea typeface="MS PGothic" pitchFamily="34" charset="-128"/>
              </a:rPr>
              <a:t>not intended for placement in the sternum.  </a:t>
            </a:r>
            <a:endParaRPr lang="en-US" i="1" dirty="0">
              <a:ea typeface="ＭＳ Ｐゴシック" pitchFamily="34" charset="-128"/>
            </a:endParaRPr>
          </a:p>
          <a:p>
            <a:endParaRPr lang="en-US" dirty="0" smtClean="0"/>
          </a:p>
          <a:p>
            <a:r>
              <a:rPr lang="en-US" dirty="0" smtClean="0"/>
              <a:t>Site selection is based on several factors including patient size, anatomy, presenting condition, ability to locate anatomical landmarks, clinical judgment and experience. Many studies support the proximal humerus as a successful or even superior IO route for flow rates, drug delivery, and management of infusion pain.</a:t>
            </a:r>
            <a:r>
              <a:rPr lang="en-US" baseline="30000" dirty="0" smtClean="0"/>
              <a:t>1-8</a:t>
            </a:r>
            <a:r>
              <a:rPr lang="en-US" dirty="0" smtClean="0"/>
              <a:t>  The proximity of the humerus to the heart ensures rapid infusion of medications into the central circulation.   5L/hr average flow rates can be achieved using the humeral site.</a:t>
            </a:r>
            <a:r>
              <a:rPr lang="en-US" baseline="30000" dirty="0" smtClean="0"/>
              <a:t>3-5 </a:t>
            </a:r>
            <a:r>
              <a:rPr lang="en-US" dirty="0" smtClean="0"/>
              <a:t>Medications and fluids reach the right atrium in just 3 seconds. Research reports insertion into the proximal humerus results in lower insertion and infusion pain than the tibia and requires less medication for pain management.</a:t>
            </a:r>
            <a:r>
              <a:rPr lang="en-US" baseline="30000" dirty="0" smtClean="0"/>
              <a:t>5</a:t>
            </a:r>
            <a:r>
              <a:rPr lang="en-US" dirty="0" smtClean="0"/>
              <a:t>  As</a:t>
            </a:r>
            <a:r>
              <a:rPr lang="en-US" baseline="0" dirty="0" smtClean="0"/>
              <a:t> of July 2014, t</a:t>
            </a:r>
            <a:r>
              <a:rPr lang="en-US" dirty="0" smtClean="0"/>
              <a:t>here has been no reported compartment syndrome due to IO access placement at the proximal humerus.</a:t>
            </a:r>
          </a:p>
          <a:p>
            <a:endParaRPr lang="en-US" dirty="0" smtClean="0"/>
          </a:p>
          <a:p>
            <a:r>
              <a:rPr lang="en-US" dirty="0" smtClean="0"/>
              <a:t>The distal femur insertion site in pediatrics is supported in the medical literature as a viable site with success rates of 98-100%.</a:t>
            </a:r>
            <a:r>
              <a:rPr lang="en-US" baseline="30000" dirty="0" smtClean="0"/>
              <a:t>9, 10</a:t>
            </a:r>
            <a:r>
              <a:rPr lang="en-US" dirty="0" smtClean="0"/>
              <a:t> </a:t>
            </a:r>
          </a:p>
          <a:p>
            <a:endParaRPr lang="en-US" dirty="0" smtClean="0"/>
          </a:p>
          <a:p>
            <a:r>
              <a:rPr lang="en-US" baseline="30000" dirty="0" smtClean="0"/>
              <a:t>1</a:t>
            </a:r>
            <a:r>
              <a:rPr lang="en-US" dirty="0" smtClean="0"/>
              <a:t>    </a:t>
            </a:r>
            <a:r>
              <a:rPr lang="en-US" dirty="0" err="1" smtClean="0"/>
              <a:t>Kovar</a:t>
            </a:r>
            <a:r>
              <a:rPr lang="en-US" dirty="0" smtClean="0"/>
              <a:t> J, Gillum L. Alternate route: the humerus bone—a viable option for IO access. JEMS 2010;35(8):52-9.*</a:t>
            </a:r>
          </a:p>
          <a:p>
            <a:r>
              <a:rPr lang="en-US" baseline="30000" dirty="0" smtClean="0"/>
              <a:t>2</a:t>
            </a:r>
            <a:r>
              <a:rPr lang="en-US" dirty="0" smtClean="0"/>
              <a:t>    </a:t>
            </a:r>
            <a:r>
              <a:rPr lang="en-US" dirty="0" err="1" smtClean="0"/>
              <a:t>Wampler</a:t>
            </a:r>
            <a:r>
              <a:rPr lang="en-US" dirty="0" smtClean="0"/>
              <a:t> D, Schwartz D, Shumaker J, et al. Paramedics successfully perform humeral EZ-IO</a:t>
            </a:r>
            <a:r>
              <a:rPr lang="en-US" baseline="30000" dirty="0" smtClean="0"/>
              <a:t>®</a:t>
            </a:r>
            <a:r>
              <a:rPr lang="en-US" dirty="0" smtClean="0"/>
              <a:t> intraosseous access in adult out-of-hospital cardiac arrest patients. Am J Emerg Med 2010;56(3):S88.VS doi.org/10.1016/j.ajem.2011.07.010.*</a:t>
            </a:r>
          </a:p>
          <a:p>
            <a:r>
              <a:rPr lang="en-US" baseline="30000" dirty="0" smtClean="0"/>
              <a:t>3</a:t>
            </a:r>
            <a:r>
              <a:rPr lang="en-US" dirty="0" smtClean="0"/>
              <a:t>    Miller L, Philbeck T, Montez D, Puga T. A two-phase study of fluid administration measurement during intraosseous infusion. Ann Emerg Med 2010;56(3):S151.*</a:t>
            </a:r>
          </a:p>
          <a:p>
            <a:r>
              <a:rPr lang="en-US" baseline="30000" dirty="0" smtClean="0"/>
              <a:t>4</a:t>
            </a:r>
            <a:r>
              <a:rPr lang="en-US" dirty="0" smtClean="0"/>
              <a:t>    Ong MEH, Chan YH, Oh JJ, Ngo AS-Y. An observational, prospective study comparing tibial and humeral intraosseous access using the EZ-IO</a:t>
            </a:r>
            <a:r>
              <a:rPr lang="en-US" baseline="30000" dirty="0" smtClean="0"/>
              <a:t>®</a:t>
            </a:r>
            <a:r>
              <a:rPr lang="en-US" dirty="0" smtClean="0"/>
              <a:t>. Amer J Emerg Med 2009;27:8-15.*</a:t>
            </a:r>
          </a:p>
          <a:p>
            <a:r>
              <a:rPr lang="en-US" baseline="30000" dirty="0" smtClean="0"/>
              <a:t>5</a:t>
            </a:r>
            <a:r>
              <a:rPr lang="en-US" dirty="0" smtClean="0"/>
              <a:t>    Philbeck TE, Miller LJ, Montez D, Puga T. Hurts so good; easing IO pain and pressure. JEMS 2010;35(9):58-69*</a:t>
            </a:r>
          </a:p>
          <a:p>
            <a:r>
              <a:rPr lang="en-US" baseline="30000" dirty="0" smtClean="0"/>
              <a:t>6</a:t>
            </a:r>
            <a:r>
              <a:rPr lang="en-US" dirty="0" smtClean="0"/>
              <a:t>    Paxton JH, Knuth TE, Klausner HA. Proximal humerus intraosseous infusion: a preferred emergency venous access. The J Trauma 2009;67(3):606-11.*</a:t>
            </a:r>
          </a:p>
          <a:p>
            <a:r>
              <a:rPr lang="en-US" baseline="30000" dirty="0" smtClean="0"/>
              <a:t>7</a:t>
            </a:r>
            <a:r>
              <a:rPr lang="en-US" dirty="0" smtClean="0"/>
              <a:t>     Hoskins SL, Kramer GC , Stephens CT, Zachariah BS. Efficacy of epinephrine delivery via the intraosseous humeral head route during CPR. Circulation 2006;114:II_1204.*</a:t>
            </a:r>
          </a:p>
          <a:p>
            <a:r>
              <a:rPr lang="en-US" baseline="30000" dirty="0" smtClean="0"/>
              <a:t>8 </a:t>
            </a:r>
            <a:r>
              <a:rPr lang="en-US" dirty="0" smtClean="0"/>
              <a:t>     Hoskins SL, Zachariah BS, Copper N, Kramer GC . Comparison of intraosseous proximal humerus and sternal routes for drug delivery during CPR. Circulation 2007;116:II_933.*</a:t>
            </a:r>
          </a:p>
          <a:p>
            <a:r>
              <a:rPr lang="en-US" baseline="30000" dirty="0" smtClean="0"/>
              <a:t>9</a:t>
            </a:r>
            <a:r>
              <a:rPr lang="en-US" dirty="0" smtClean="0"/>
              <a:t>  Horton MA, Beamer C. Powered intraosseous insertion provides safe and effective vascular access for pediatric emergency patients. Pediatric Emergency Care 2008;24(6):347-50.*</a:t>
            </a:r>
          </a:p>
          <a:p>
            <a:r>
              <a:rPr lang="en-US" baseline="30000" dirty="0" smtClean="0"/>
              <a:t>10</a:t>
            </a:r>
            <a:r>
              <a:rPr lang="en-US" dirty="0" smtClean="0"/>
              <a:t>  Dolister M, Miller ST, </a:t>
            </a:r>
            <a:r>
              <a:rPr lang="en-US" dirty="0" err="1" smtClean="0"/>
              <a:t>Borron</a:t>
            </a:r>
            <a:r>
              <a:rPr lang="en-US" dirty="0" smtClean="0"/>
              <a:t> S, Truemper E, </a:t>
            </a:r>
            <a:r>
              <a:rPr lang="en-US" dirty="0" err="1" smtClean="0"/>
              <a:t>Sah</a:t>
            </a:r>
            <a:r>
              <a:rPr lang="en-US" dirty="0" smtClean="0"/>
              <a:t> MR. Intraosseous vascular access can be used safely and effectively, and at a lower cost than central venous catheters, for pediatric and adult patients in the hospital setting. Ann Emerg Med 2011;58(4S):S311.*</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t>
            </a:r>
            <a:r>
              <a:rPr lang="en-US" sz="1200" i="1" dirty="0" smtClean="0"/>
              <a:t>Teleflex</a:t>
            </a:r>
            <a:r>
              <a:rPr lang="en-US" sz="1200" i="1" baseline="0" dirty="0" smtClean="0"/>
              <a:t> Incorporated (</a:t>
            </a:r>
            <a:r>
              <a:rPr lang="en-US" sz="1200" i="1" dirty="0" smtClean="0"/>
              <a:t>Vidacare LLC) Sponsored Research</a:t>
            </a:r>
            <a:endParaRPr lang="en-US" sz="12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12</a:t>
            </a:fld>
            <a:endParaRPr lang="en-US"/>
          </a:p>
        </p:txBody>
      </p:sp>
    </p:spTree>
    <p:extLst>
      <p:ext uri="{BB962C8B-B14F-4D97-AF65-F5344CB8AC3E}">
        <p14:creationId xmlns:p14="http://schemas.microsoft.com/office/powerpoint/2010/main" val="1450699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watch this demonstration of correct identification of the proximal humerus site.</a:t>
            </a:r>
          </a:p>
          <a:p>
            <a:endParaRPr lang="en-US" dirty="0" smtClean="0"/>
          </a:p>
          <a:p>
            <a:r>
              <a:rPr lang="en-US" b="1" u="sng" dirty="0"/>
              <a:t>Proximal Humerus Insertion Site Identification</a:t>
            </a:r>
          </a:p>
          <a:p>
            <a:pPr marL="359376" indent="-359376">
              <a:buFont typeface="+mj-lt"/>
              <a:buAutoNum type="arabicPeriod"/>
            </a:pPr>
            <a:r>
              <a:rPr lang="en-US" dirty="0">
                <a:latin typeface="Verdana" panose="020B0604030504040204" pitchFamily="34" charset="0"/>
                <a:ea typeface="MS Mincho" panose="02020609040205080304" pitchFamily="49" charset="-128"/>
                <a:cs typeface="Times New Roman" panose="02020603050405020304" pitchFamily="18" charset="0"/>
              </a:rPr>
              <a:t>Place the patient’s hand over the abdomen (elbow adducted and humerus internally rotated)</a:t>
            </a:r>
            <a:endParaRPr lang="en-US" sz="1800" dirty="0">
              <a:latin typeface="Cambria" panose="02040503050406030204" pitchFamily="18" charset="0"/>
              <a:ea typeface="MS Mincho" panose="02020609040205080304" pitchFamily="49" charset="-128"/>
              <a:cs typeface="Times New Roman" panose="02020603050405020304" pitchFamily="18" charset="0"/>
            </a:endParaRPr>
          </a:p>
          <a:p>
            <a:pPr marL="359376" indent="-359376">
              <a:buFont typeface="+mj-lt"/>
              <a:buAutoNum type="arabicPeriod"/>
            </a:pPr>
            <a:r>
              <a:rPr lang="en-US" dirty="0">
                <a:latin typeface="Verdana" panose="020B0604030504040204" pitchFamily="34" charset="0"/>
              </a:rPr>
              <a:t>Place your palm on the patient’s shoulder anteriorly</a:t>
            </a:r>
            <a:endParaRPr lang="en-US" dirty="0" smtClean="0">
              <a:effectLst/>
            </a:endParaRPr>
          </a:p>
          <a:p>
            <a:r>
              <a:rPr lang="en-US" dirty="0">
                <a:latin typeface="Verdana" panose="020B0604030504040204" pitchFamily="34" charset="0"/>
                <a:ea typeface="MS Mincho" panose="02020609040205080304" pitchFamily="49" charset="-128"/>
                <a:cs typeface="Times New Roman" panose="02020603050405020304" pitchFamily="18" charset="0"/>
              </a:rPr>
              <a:t>		The area that feels like a “ball” under your palm is the general target area</a:t>
            </a:r>
            <a:endParaRPr lang="en-US" sz="1800" dirty="0">
              <a:latin typeface="Cambria" panose="02040503050406030204" pitchFamily="18" charset="0"/>
              <a:ea typeface="MS Mincho" panose="02020609040205080304" pitchFamily="49" charset="-128"/>
              <a:cs typeface="Times New Roman" panose="02020603050405020304" pitchFamily="18" charset="0"/>
            </a:endParaRPr>
          </a:p>
          <a:p>
            <a:r>
              <a:rPr lang="en-US" dirty="0">
                <a:latin typeface="Verdana" panose="020B0604030504040204" pitchFamily="34" charset="0"/>
                <a:ea typeface="MS Mincho" panose="02020609040205080304" pitchFamily="49" charset="-128"/>
                <a:cs typeface="Times New Roman" panose="02020603050405020304" pitchFamily="18" charset="0"/>
              </a:rPr>
              <a:t>		You should be able to feel this ball, even on obese patients, by pushing deeply</a:t>
            </a:r>
            <a:endParaRPr lang="en-US" sz="1800" dirty="0">
              <a:latin typeface="Cambria" panose="02040503050406030204" pitchFamily="18" charset="0"/>
              <a:ea typeface="MS Mincho" panose="02020609040205080304" pitchFamily="49" charset="-128"/>
              <a:cs typeface="Times New Roman" panose="02020603050405020304" pitchFamily="18" charset="0"/>
            </a:endParaRPr>
          </a:p>
          <a:p>
            <a:pPr marL="359376" indent="-359376">
              <a:buFont typeface="+mj-lt"/>
              <a:buAutoNum type="arabicPeriod" startAt="3"/>
            </a:pPr>
            <a:r>
              <a:rPr lang="en-US" dirty="0">
                <a:latin typeface="Verdana" panose="020B0604030504040204" pitchFamily="34" charset="0"/>
              </a:rPr>
              <a:t>Place the ulnar aspect of your hand vertically over the axilla and the ulnar aspect of your other hand along the midline of the upper arm laterally  </a:t>
            </a:r>
            <a:endParaRPr lang="en-US" dirty="0" smtClean="0">
              <a:effectLst/>
            </a:endParaRPr>
          </a:p>
          <a:p>
            <a:pPr marL="359376" indent="-359376">
              <a:buFont typeface="+mj-lt"/>
              <a:buAutoNum type="arabicPeriod" startAt="3"/>
            </a:pPr>
            <a:r>
              <a:rPr lang="en-US" dirty="0">
                <a:latin typeface="Verdana" panose="020B0604030504040204" pitchFamily="34" charset="0"/>
              </a:rPr>
              <a:t>Place your thumbs together over the arm  </a:t>
            </a:r>
            <a:endParaRPr lang="en-US" dirty="0" smtClean="0">
              <a:effectLst/>
            </a:endParaRPr>
          </a:p>
          <a:p>
            <a:pPr marL="718751"/>
            <a:r>
              <a:rPr lang="en-US" dirty="0">
                <a:latin typeface="Verdana" panose="020B0604030504040204" pitchFamily="34" charset="0"/>
                <a:ea typeface="MS Mincho" panose="02020609040205080304" pitchFamily="49" charset="-128"/>
                <a:cs typeface="Times New Roman" panose="02020603050405020304" pitchFamily="18" charset="0"/>
              </a:rPr>
              <a:t>This identifies the vertical line of insertion on the proximal humerus</a:t>
            </a:r>
            <a:endParaRPr lang="en-US" sz="1800" dirty="0">
              <a:latin typeface="Cambria" panose="02040503050406030204" pitchFamily="18" charset="0"/>
              <a:ea typeface="MS Mincho" panose="02020609040205080304" pitchFamily="49" charset="-128"/>
              <a:cs typeface="Times New Roman" panose="02020603050405020304" pitchFamily="18" charset="0"/>
            </a:endParaRPr>
          </a:p>
          <a:p>
            <a:pPr marL="359376" indent="-359376">
              <a:buFont typeface="+mj-lt"/>
              <a:buAutoNum type="arabicPeriod" startAt="5"/>
            </a:pPr>
            <a:r>
              <a:rPr lang="en-US" dirty="0">
                <a:latin typeface="Verdana" panose="020B0604030504040204" pitchFamily="34" charset="0"/>
              </a:rPr>
              <a:t>Palpate deeply up the humerus to the surgical neck </a:t>
            </a:r>
            <a:endParaRPr lang="en-US" dirty="0" smtClean="0">
              <a:effectLst/>
            </a:endParaRPr>
          </a:p>
          <a:p>
            <a:pPr marL="718751"/>
            <a:r>
              <a:rPr lang="en-US" dirty="0">
                <a:latin typeface="Verdana" panose="020B0604030504040204" pitchFamily="34" charset="0"/>
                <a:ea typeface="MS Mincho" panose="02020609040205080304" pitchFamily="49" charset="-128"/>
                <a:cs typeface="Times New Roman" panose="02020603050405020304" pitchFamily="18" charset="0"/>
              </a:rPr>
              <a:t>This may feel like a golf ball on a tee – the spot where the “ball” meets the “tee” is the surgical </a:t>
            </a:r>
            <a:r>
              <a:rPr lang="en-US" dirty="0" smtClean="0">
                <a:latin typeface="Verdana" panose="020B0604030504040204" pitchFamily="34" charset="0"/>
                <a:ea typeface="MS Mincho" panose="02020609040205080304" pitchFamily="49" charset="-128"/>
                <a:cs typeface="Times New Roman" panose="02020603050405020304" pitchFamily="18" charset="0"/>
              </a:rPr>
              <a:t>neck</a:t>
            </a:r>
          </a:p>
          <a:p>
            <a:pPr marL="718751"/>
            <a:r>
              <a:rPr lang="en-US" dirty="0" smtClean="0">
                <a:latin typeface="Verdana" panose="020B0604030504040204" pitchFamily="34" charset="0"/>
                <a:ea typeface="MS Mincho" panose="02020609040205080304" pitchFamily="49" charset="-128"/>
                <a:cs typeface="Times New Roman" panose="02020603050405020304" pitchFamily="18" charset="0"/>
              </a:rPr>
              <a:t>The </a:t>
            </a:r>
            <a:r>
              <a:rPr lang="en-US" dirty="0">
                <a:latin typeface="Verdana" panose="020B0604030504040204" pitchFamily="34" charset="0"/>
                <a:ea typeface="MS Mincho" panose="02020609040205080304" pitchFamily="49" charset="-128"/>
                <a:cs typeface="Times New Roman" panose="02020603050405020304" pitchFamily="18" charset="0"/>
              </a:rPr>
              <a:t>insertion site is 1 to 2 cm above the surgical neck, on the most prominent aspect of the greater tubercle</a:t>
            </a:r>
            <a:endParaRPr lang="en-US" sz="1800" dirty="0">
              <a:latin typeface="Cambria" panose="02040503050406030204" pitchFamily="18" charset="0"/>
              <a:ea typeface="MS Mincho" panose="02020609040205080304" pitchFamily="49" charset="-128"/>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13</a:t>
            </a:fld>
            <a:endParaRPr lang="en-US"/>
          </a:p>
        </p:txBody>
      </p:sp>
    </p:spTree>
    <p:extLst>
      <p:ext uri="{BB962C8B-B14F-4D97-AF65-F5344CB8AC3E}">
        <p14:creationId xmlns:p14="http://schemas.microsoft.com/office/powerpoint/2010/main" val="355331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Insertion angle is important to ensure placement that will provide optimal vascular access.</a:t>
            </a:r>
          </a:p>
          <a:p>
            <a:r>
              <a:rPr lang="en-US" dirty="0" smtClean="0"/>
              <a:t>For the proximal humerus insertion, aim the needle set tip at a 45-degree angle to the anterior plane and posteromedial.</a:t>
            </a:r>
          </a:p>
          <a:p>
            <a:endParaRPr lang="en-US" dirty="0" smtClean="0"/>
          </a:p>
          <a:p>
            <a:r>
              <a:rPr lang="en-US" dirty="0" smtClean="0"/>
              <a:t>For</a:t>
            </a:r>
            <a:r>
              <a:rPr lang="en-US" baseline="0" dirty="0" smtClean="0"/>
              <a:t> tibia and femur access, aim the needle set tip at a 90-degree angle to the bone.</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A4C2D714-A309-466E-A29F-60AC61356BA4}" type="slidenum">
              <a:rPr lang="en-US" smtClean="0"/>
              <a:t>14</a:t>
            </a:fld>
            <a:endParaRPr lang="en-US"/>
          </a:p>
        </p:txBody>
      </p:sp>
    </p:spTree>
    <p:extLst>
      <p:ext uri="{BB962C8B-B14F-4D97-AF65-F5344CB8AC3E}">
        <p14:creationId xmlns:p14="http://schemas.microsoft.com/office/powerpoint/2010/main" val="3795863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Proximal Tibia Insertion Site Identification – Adult</a:t>
            </a:r>
            <a:endParaRPr lang="en-US" dirty="0"/>
          </a:p>
          <a:p>
            <a:r>
              <a:rPr lang="en-US" dirty="0"/>
              <a:t>Extend the leg.  Insertion site is approximately </a:t>
            </a:r>
            <a:r>
              <a:rPr lang="en-US" dirty="0" smtClean="0"/>
              <a:t>2 cm </a:t>
            </a:r>
            <a:r>
              <a:rPr lang="en-US" b="1" u="sng" dirty="0"/>
              <a:t>medial</a:t>
            </a:r>
            <a:r>
              <a:rPr lang="en-US" dirty="0"/>
              <a:t> to the tibial tuberosity, or approximately </a:t>
            </a:r>
            <a:r>
              <a:rPr lang="en-US" dirty="0" smtClean="0"/>
              <a:t>3 cm below </a:t>
            </a:r>
            <a:r>
              <a:rPr lang="en-US" dirty="0"/>
              <a:t>the patella and approximately </a:t>
            </a:r>
            <a:r>
              <a:rPr lang="en-US" dirty="0" smtClean="0"/>
              <a:t>2 cm </a:t>
            </a:r>
            <a:r>
              <a:rPr lang="en-US" b="1" u="sng" dirty="0"/>
              <a:t>medial,</a:t>
            </a:r>
            <a:r>
              <a:rPr lang="en-US" dirty="0"/>
              <a:t> along the flat aspect of the tibia.</a:t>
            </a:r>
          </a:p>
          <a:p>
            <a:pPr eaLnBrk="1" hangingPunct="1">
              <a:spcBef>
                <a:spcPct val="0"/>
              </a:spcBef>
            </a:pPr>
            <a:r>
              <a:rPr lang="en-US" dirty="0">
                <a:ea typeface="ＭＳ Ｐゴシック" pitchFamily="34" charset="-128"/>
              </a:rPr>
              <a:t> </a:t>
            </a:r>
          </a:p>
          <a:p>
            <a:r>
              <a:rPr lang="en-US" b="1" u="sng" dirty="0"/>
              <a:t>Proximal Tibia Insertion Site Identification – Infant/Child</a:t>
            </a:r>
            <a:r>
              <a:rPr lang="en-US" u="sng" dirty="0"/>
              <a:t> </a:t>
            </a:r>
            <a:endParaRPr lang="en-US" dirty="0"/>
          </a:p>
          <a:p>
            <a:r>
              <a:rPr lang="en-US" dirty="0"/>
              <a:t>Extend the leg. </a:t>
            </a:r>
            <a:r>
              <a:rPr lang="en-US" dirty="0" smtClean="0"/>
              <a:t> Pinch the tibia between your fingers to identify the medial and lateral borders of the tibia.</a:t>
            </a:r>
          </a:p>
          <a:p>
            <a:r>
              <a:rPr lang="en-US" dirty="0" smtClean="0"/>
              <a:t>Insertion </a:t>
            </a:r>
            <a:r>
              <a:rPr lang="en-US" dirty="0"/>
              <a:t>site is approximately </a:t>
            </a:r>
            <a:r>
              <a:rPr lang="en-US" dirty="0" smtClean="0"/>
              <a:t>1 cm </a:t>
            </a:r>
            <a:r>
              <a:rPr lang="en-US" b="1" u="sng" dirty="0"/>
              <a:t>medial</a:t>
            </a:r>
            <a:r>
              <a:rPr lang="en-US" dirty="0"/>
              <a:t> to the tibial tuberosity, or just below the patella (approximately </a:t>
            </a:r>
            <a:r>
              <a:rPr lang="en-US" dirty="0" smtClean="0"/>
              <a:t>1 cm </a:t>
            </a:r>
            <a:r>
              <a:rPr lang="en-US" dirty="0"/>
              <a:t>or one finger width) and slightly </a:t>
            </a:r>
            <a:r>
              <a:rPr lang="en-US" b="1" u="sng" dirty="0"/>
              <a:t>medial</a:t>
            </a:r>
            <a:r>
              <a:rPr lang="en-US" dirty="0"/>
              <a:t> (approximately </a:t>
            </a:r>
            <a:r>
              <a:rPr lang="en-US" dirty="0" smtClean="0"/>
              <a:t>1 cm), </a:t>
            </a:r>
            <a:r>
              <a:rPr lang="en-US" dirty="0"/>
              <a:t>along the flat aspect of the tibia.  </a:t>
            </a:r>
          </a:p>
        </p:txBody>
      </p:sp>
      <p:sp>
        <p:nvSpPr>
          <p:cNvPr id="4" name="Slide Number Placeholder 3"/>
          <p:cNvSpPr>
            <a:spLocks noGrp="1"/>
          </p:cNvSpPr>
          <p:nvPr>
            <p:ph type="sldNum" sz="quarter" idx="10"/>
          </p:nvPr>
        </p:nvSpPr>
        <p:spPr/>
        <p:txBody>
          <a:bodyPr/>
          <a:lstStyle/>
          <a:p>
            <a:fld id="{A4C2D714-A309-466E-A29F-60AC61356BA4}" type="slidenum">
              <a:rPr lang="en-US" smtClean="0"/>
              <a:t>15</a:t>
            </a:fld>
            <a:endParaRPr lang="en-US"/>
          </a:p>
        </p:txBody>
      </p:sp>
    </p:spTree>
    <p:extLst>
      <p:ext uri="{BB962C8B-B14F-4D97-AF65-F5344CB8AC3E}">
        <p14:creationId xmlns:p14="http://schemas.microsoft.com/office/powerpoint/2010/main" val="2124772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Distal Tibia Insertion Site Identification - Adult</a:t>
            </a:r>
            <a:endParaRPr lang="en-US" dirty="0"/>
          </a:p>
          <a:p>
            <a:r>
              <a:rPr lang="en-US" dirty="0"/>
              <a:t>Insertion site is located approximately 3 cm proximal to the most prominent aspect of the medial malleolus.  Palpate the anterior and posterior borders of the tibia to assure that your insertion site is on the flat center aspect of the bone.  </a:t>
            </a:r>
          </a:p>
          <a:p>
            <a:endParaRPr lang="en-US" dirty="0"/>
          </a:p>
          <a:p>
            <a:r>
              <a:rPr lang="en-US" b="1" u="sng" dirty="0"/>
              <a:t>Distal Tibia Insertion Site Identification – Infant/Child</a:t>
            </a:r>
            <a:endParaRPr lang="en-US" dirty="0"/>
          </a:p>
          <a:p>
            <a:r>
              <a:rPr lang="en-US" dirty="0"/>
              <a:t>Insertion site is located approximately 1-2 cm proximal to the most prominent aspect of the medial malleolus.  Palpate the anterior and posterior borders of the tibia to assure that your insertion site is on the flat center aspect of the bone. </a:t>
            </a:r>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16</a:t>
            </a:fld>
            <a:endParaRPr lang="en-US"/>
          </a:p>
        </p:txBody>
      </p:sp>
    </p:spTree>
    <p:extLst>
      <p:ext uri="{BB962C8B-B14F-4D97-AF65-F5344CB8AC3E}">
        <p14:creationId xmlns:p14="http://schemas.microsoft.com/office/powerpoint/2010/main" val="2334088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Distal Femur Insertion Site Identification - Infant/Child</a:t>
            </a:r>
            <a:endParaRPr lang="en-US" dirty="0"/>
          </a:p>
          <a:p>
            <a:r>
              <a:rPr lang="en-US" dirty="0"/>
              <a:t>Secure the leg out-stretched to ensure the knee does not bend.  Identify the patella by palpation.</a:t>
            </a:r>
          </a:p>
          <a:p>
            <a:r>
              <a:rPr lang="en-US" dirty="0"/>
              <a:t>The insertion site is just proximal to the patella (maximum </a:t>
            </a:r>
            <a:r>
              <a:rPr lang="en-US" dirty="0" smtClean="0"/>
              <a:t>1 cm</a:t>
            </a:r>
            <a:r>
              <a:rPr lang="en-US" dirty="0"/>
              <a:t>) and approximately </a:t>
            </a:r>
            <a:r>
              <a:rPr lang="en-US" dirty="0" smtClean="0"/>
              <a:t>1-2 cm </a:t>
            </a:r>
            <a:r>
              <a:rPr lang="en-US" b="1" u="sng" dirty="0"/>
              <a:t>medial</a:t>
            </a:r>
            <a:r>
              <a:rPr lang="en-US" dirty="0"/>
              <a:t> to midline</a:t>
            </a:r>
            <a:r>
              <a:rPr lang="en-US" dirty="0" smtClean="0"/>
              <a:t>.</a:t>
            </a:r>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17</a:t>
            </a:fld>
            <a:endParaRPr lang="en-US"/>
          </a:p>
        </p:txBody>
      </p:sp>
    </p:spTree>
    <p:extLst>
      <p:ext uri="{BB962C8B-B14F-4D97-AF65-F5344CB8AC3E}">
        <p14:creationId xmlns:p14="http://schemas.microsoft.com/office/powerpoint/2010/main" val="2153979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8334">
              <a:defRPr/>
            </a:pPr>
            <a:r>
              <a:rPr lang="en-US" dirty="0"/>
              <a:t>The single use sterile needle sets are 15 gauge, 304 stainless steel available in 3 lengths: </a:t>
            </a:r>
            <a:endParaRPr lang="en-US" dirty="0" smtClean="0"/>
          </a:p>
          <a:p>
            <a:pPr defTabSz="958334">
              <a:defRPr/>
            </a:pPr>
            <a:r>
              <a:rPr lang="en-US" dirty="0" smtClean="0"/>
              <a:t>	15 mm </a:t>
            </a:r>
            <a:r>
              <a:rPr lang="en-US" dirty="0"/>
              <a:t>(pink hub) indicated for patients weighing </a:t>
            </a:r>
            <a:r>
              <a:rPr lang="en-US" dirty="0" smtClean="0"/>
              <a:t>3-39 kg</a:t>
            </a:r>
          </a:p>
          <a:p>
            <a:pPr defTabSz="958334">
              <a:defRPr/>
            </a:pPr>
            <a:r>
              <a:rPr lang="en-US" dirty="0" smtClean="0"/>
              <a:t>	25 mm </a:t>
            </a:r>
            <a:r>
              <a:rPr lang="en-US" dirty="0"/>
              <a:t>(blue hub) indicated for patients weighing </a:t>
            </a:r>
            <a:r>
              <a:rPr lang="en-US" dirty="0" smtClean="0"/>
              <a:t>3 kg </a:t>
            </a:r>
            <a:r>
              <a:rPr lang="en-US" dirty="0"/>
              <a:t>or </a:t>
            </a:r>
            <a:r>
              <a:rPr lang="en-US" dirty="0" smtClean="0"/>
              <a:t>over</a:t>
            </a:r>
          </a:p>
          <a:p>
            <a:pPr defTabSz="958334">
              <a:defRPr/>
            </a:pPr>
            <a:r>
              <a:rPr lang="en-US" dirty="0" smtClean="0"/>
              <a:t>	45 mm </a:t>
            </a:r>
            <a:r>
              <a:rPr lang="en-US" dirty="0"/>
              <a:t>(yellow hub) indicated for patients weighing </a:t>
            </a:r>
            <a:r>
              <a:rPr lang="en-US" dirty="0" smtClean="0"/>
              <a:t>40 kg </a:t>
            </a:r>
            <a:r>
              <a:rPr lang="en-US" dirty="0"/>
              <a:t>or over and/or excessive tissue </a:t>
            </a:r>
            <a:r>
              <a:rPr lang="en-US" dirty="0" smtClean="0"/>
              <a:t>depth </a:t>
            </a:r>
            <a:endParaRPr lang="en-US" dirty="0"/>
          </a:p>
          <a:p>
            <a:pPr defTabSz="958334">
              <a:defRPr/>
            </a:pPr>
            <a:endParaRPr lang="en-US" dirty="0"/>
          </a:p>
          <a:p>
            <a:r>
              <a:rPr lang="en-US" dirty="0"/>
              <a:t>The needle sets do not have “adult” or “pediatric” sizes. Each needle set is US FDA-cleared with weight range guidelines. Clinical judgment should be used to determine appropriate needle set selection based on patient weight, anatomy and tissue depth (skin, adipose and muscle thickness) overlying the insertion site. </a:t>
            </a:r>
          </a:p>
          <a:p>
            <a:endParaRPr lang="en-US" dirty="0"/>
          </a:p>
          <a:p>
            <a:pPr defTabSz="958334">
              <a:defRPr/>
            </a:pPr>
            <a:r>
              <a:rPr lang="en-US" dirty="0"/>
              <a:t>For example, a small geriatric female may require a shorter length needle set; an obese child may require a longer needle set.  In adults, the </a:t>
            </a:r>
            <a:r>
              <a:rPr lang="en-US" dirty="0" smtClean="0"/>
              <a:t>45 mm </a:t>
            </a:r>
            <a:r>
              <a:rPr lang="en-US" dirty="0"/>
              <a:t>needle set should be considered for the proximal humerus site in most patients weighing &gt;</a:t>
            </a:r>
            <a:r>
              <a:rPr lang="en-US" dirty="0" smtClean="0"/>
              <a:t>40 </a:t>
            </a:r>
            <a:r>
              <a:rPr lang="en-US" dirty="0" err="1" smtClean="0"/>
              <a:t>kgs</a:t>
            </a:r>
            <a:r>
              <a:rPr lang="en-US" dirty="0"/>
              <a:t>, to accommodate for any inadvertent movement of the extremity after insertion.  </a:t>
            </a:r>
            <a:endParaRPr lang="en-GB"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18</a:t>
            </a:fld>
            <a:endParaRPr lang="en-US"/>
          </a:p>
        </p:txBody>
      </p:sp>
    </p:spTree>
    <p:extLst>
      <p:ext uri="{BB962C8B-B14F-4D97-AF65-F5344CB8AC3E}">
        <p14:creationId xmlns:p14="http://schemas.microsoft.com/office/powerpoint/2010/main" val="2009897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13055">
              <a:defRPr/>
            </a:pPr>
            <a:r>
              <a:rPr lang="en-US" dirty="0"/>
              <a:t>To facilitate selection of the correct length needle set, tissue depth over the insertion site should be assessed prior to selection of the needle set.  Press your thumb or finger over the insertion site to estimate the depth of soft tissue.</a:t>
            </a:r>
          </a:p>
          <a:p>
            <a:pPr defTabSz="1013055">
              <a:defRPr/>
            </a:pPr>
            <a:endParaRPr lang="en-US" dirty="0"/>
          </a:p>
          <a:p>
            <a:r>
              <a:rPr lang="en-US" dirty="0"/>
              <a:t>The catheter is marked with a black line 5mm from the hub. If the needle set is inserted through the soft tissue and does not reach the bone or the 5mm mark is not visible above the skin with the tip of the needle set touching the bone, the needle set is too short.  A longer needle set or alternate site should be chosen prior to penetration of the bone cortex.</a:t>
            </a:r>
            <a:r>
              <a:rPr lang="en-US" dirty="0">
                <a:ea typeface="ＭＳ Ｐゴシック" pitchFamily="34" charset="-128"/>
              </a:rPr>
              <a:t> Using a needle set that is too short will increase the risk of catheter dislodgement leading to </a:t>
            </a:r>
            <a:r>
              <a:rPr lang="en-US" dirty="0" smtClean="0">
                <a:ea typeface="ＭＳ Ｐゴシック" pitchFamily="34" charset="-128"/>
              </a:rPr>
              <a:t>infiltration/extravasation</a:t>
            </a:r>
            <a:r>
              <a:rPr lang="en-US" dirty="0">
                <a:ea typeface="ＭＳ Ｐゴシック" pitchFamily="34" charset="-128"/>
              </a:rPr>
              <a:t>, </a:t>
            </a:r>
            <a:r>
              <a:rPr lang="en-US" dirty="0" smtClean="0">
                <a:ea typeface="ＭＳ Ｐゴシック" pitchFamily="34" charset="-128"/>
              </a:rPr>
              <a:t>creating </a:t>
            </a:r>
            <a:r>
              <a:rPr lang="en-US" dirty="0">
                <a:ea typeface="ＭＳ Ｐゴシック" pitchFamily="34" charset="-128"/>
              </a:rPr>
              <a:t>a hole in the bone unnecessarily and </a:t>
            </a:r>
            <a:r>
              <a:rPr lang="en-US" dirty="0" smtClean="0">
                <a:ea typeface="ＭＳ Ｐゴシック" pitchFamily="34" charset="-128"/>
              </a:rPr>
              <a:t>rendering </a:t>
            </a:r>
            <a:r>
              <a:rPr lang="en-US" dirty="0">
                <a:ea typeface="ＭＳ Ｐゴシック" pitchFamily="34" charset="-128"/>
              </a:rPr>
              <a:t>the site unusable for future IO access for a minimum of 48 hours.  </a:t>
            </a:r>
            <a:r>
              <a:rPr lang="en-US" dirty="0"/>
              <a:t>    </a:t>
            </a:r>
          </a:p>
          <a:p>
            <a:endParaRPr lang="en-US" dirty="0"/>
          </a:p>
          <a:p>
            <a:r>
              <a:rPr lang="en-US" dirty="0"/>
              <a:t>Clinical experience with the device will ultimately present a more rapid approach to needle set selection, but the </a:t>
            </a:r>
            <a:r>
              <a:rPr lang="en-US" dirty="0" smtClean="0"/>
              <a:t>5 mm </a:t>
            </a:r>
            <a:r>
              <a:rPr lang="en-US" dirty="0"/>
              <a:t>mark </a:t>
            </a:r>
            <a:r>
              <a:rPr lang="en-US" dirty="0" smtClean="0"/>
              <a:t>assists the clinician</a:t>
            </a:r>
            <a:r>
              <a:rPr lang="en-US" baseline="0" dirty="0" smtClean="0"/>
              <a:t> with </a:t>
            </a:r>
            <a:r>
              <a:rPr lang="en-US" dirty="0" smtClean="0"/>
              <a:t>establishing </a:t>
            </a:r>
            <a:r>
              <a:rPr lang="en-US" dirty="0"/>
              <a:t>which needle set is appropriate for the patient.  </a:t>
            </a:r>
          </a:p>
          <a:p>
            <a:r>
              <a:rPr lang="en-US" dirty="0"/>
              <a:t> </a:t>
            </a:r>
          </a:p>
          <a:p>
            <a:r>
              <a:rPr lang="en-US" dirty="0"/>
              <a:t>There is often concern expressed by clinicians when selecting a needle </a:t>
            </a:r>
            <a:r>
              <a:rPr lang="en-US" dirty="0" smtClean="0"/>
              <a:t>set</a:t>
            </a:r>
            <a:r>
              <a:rPr lang="en-US" baseline="0" dirty="0" smtClean="0"/>
              <a:t> </a:t>
            </a:r>
            <a:r>
              <a:rPr lang="en-US" dirty="0" smtClean="0"/>
              <a:t>that </a:t>
            </a:r>
            <a:r>
              <a:rPr lang="en-US" dirty="0"/>
              <a:t>is long enough to enter the medullary space in infants and small children.  With any insertion site or needle set length, clinicians learn to stop by releasing the trigger when they feel the loss of resistance as the  needle set enters the medullary space.  A bench study, with models designed to mimic bone density, has demonstrated the ease of identifying this “stopping point” for </a:t>
            </a:r>
            <a:r>
              <a:rPr lang="en-US" dirty="0" smtClean="0"/>
              <a:t>IO access </a:t>
            </a:r>
            <a:r>
              <a:rPr lang="en-US" dirty="0"/>
              <a:t>insertion through tactile feedback.</a:t>
            </a:r>
            <a:r>
              <a:rPr lang="en-US" baseline="30000" dirty="0"/>
              <a:t>1</a:t>
            </a:r>
          </a:p>
          <a:p>
            <a:endParaRPr lang="en-US" sz="1300" dirty="0"/>
          </a:p>
          <a:p>
            <a:r>
              <a:rPr lang="en-US" sz="800" baseline="30000" dirty="0"/>
              <a:t>1</a:t>
            </a:r>
            <a:r>
              <a:rPr lang="en-US" sz="800" dirty="0"/>
              <a:t>  Miller L, Philbeck T, Bolleter S, Garcia G. Tactile feedback comparison of three types of intraosseous access devices for needle insertion accuracy. </a:t>
            </a:r>
            <a:r>
              <a:rPr lang="en-US" sz="800" i="1" dirty="0"/>
              <a:t>Ann Emerg Med</a:t>
            </a:r>
            <a:r>
              <a:rPr lang="en-US" sz="800" dirty="0"/>
              <a:t> 2010;56(3):S133.</a:t>
            </a:r>
            <a:r>
              <a:rPr lang="en-US" sz="800" b="1" baseline="30000" dirty="0"/>
              <a:t> </a:t>
            </a:r>
            <a:r>
              <a:rPr lang="en-US" sz="800" i="1" dirty="0" smtClean="0"/>
              <a:t>Teleflex</a:t>
            </a:r>
            <a:r>
              <a:rPr lang="en-US" sz="800" i="1" baseline="0" dirty="0" smtClean="0"/>
              <a:t> Incorporated (</a:t>
            </a:r>
            <a:r>
              <a:rPr lang="en-US" sz="800" i="1" dirty="0" smtClean="0"/>
              <a:t>Vidacare LLC) Sponsored Research</a:t>
            </a:r>
            <a:endParaRPr lang="en-US" sz="8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19</a:t>
            </a:fld>
            <a:endParaRPr lang="en-US"/>
          </a:p>
        </p:txBody>
      </p:sp>
    </p:spTree>
    <p:extLst>
      <p:ext uri="{BB962C8B-B14F-4D97-AF65-F5344CB8AC3E}">
        <p14:creationId xmlns:p14="http://schemas.microsoft.com/office/powerpoint/2010/main" val="2919606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8334">
              <a:defRPr/>
            </a:pPr>
            <a:r>
              <a:rPr lang="en-US" b="0" baseline="0" dirty="0" smtClean="0"/>
              <a:t>Paid Consultant of Vidacare LLC</a:t>
            </a:r>
            <a:r>
              <a:rPr lang="en-US" dirty="0" smtClean="0"/>
              <a:t>, </a:t>
            </a:r>
            <a:r>
              <a:rPr lang="en-US" dirty="0"/>
              <a:t>a subsidiary of Teleflex Incorporated</a:t>
            </a:r>
          </a:p>
          <a:p>
            <a:r>
              <a:rPr lang="en-US" dirty="0" smtClean="0"/>
              <a:t>or</a:t>
            </a:r>
          </a:p>
          <a:p>
            <a:r>
              <a:rPr lang="en-US" baseline="0" dirty="0" smtClean="0"/>
              <a:t>Employee of Teleflex Incorporated</a:t>
            </a:r>
            <a:endParaRPr lang="en-US"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a:t>
            </a:fld>
            <a:endParaRPr lang="en-US"/>
          </a:p>
        </p:txBody>
      </p:sp>
    </p:spTree>
    <p:extLst>
      <p:ext uri="{BB962C8B-B14F-4D97-AF65-F5344CB8AC3E}">
        <p14:creationId xmlns:p14="http://schemas.microsoft.com/office/powerpoint/2010/main" val="1847627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8334">
              <a:defRPr/>
            </a:pPr>
            <a:r>
              <a:rPr lang="en-US" dirty="0" smtClean="0"/>
              <a:t>This video portrays the precision, control and gentleness of this</a:t>
            </a:r>
            <a:r>
              <a:rPr lang="en-US" baseline="0" dirty="0" smtClean="0"/>
              <a:t> system</a:t>
            </a:r>
            <a:r>
              <a:rPr lang="en-US" dirty="0" smtClean="0"/>
              <a:t> utilizing</a:t>
            </a:r>
            <a:r>
              <a:rPr lang="en-US" baseline="0" dirty="0" smtClean="0"/>
              <a:t> a raw egg for demonstration.  Allow the driver and the design of the needle set tip, patented to drill through bone, to do all the work.   Insertion technique is gentle, reducing the risk for over-penetration, and produces a hole in the bone that is exactly the size of the catheter, reducing the risk of infiltration/extravasation.  </a:t>
            </a:r>
          </a:p>
          <a:p>
            <a:pPr defTabSz="958334">
              <a:defRPr/>
            </a:pPr>
            <a:endParaRPr lang="en-US" baseline="0" dirty="0" smtClean="0"/>
          </a:p>
          <a:p>
            <a:pPr defTabSz="958334">
              <a:defRPr/>
            </a:pPr>
            <a:r>
              <a:rPr lang="en-US" baseline="0" dirty="0" smtClean="0"/>
              <a:t>With softer, smaller and thinner bones, like those in pediatric patients, special care must be taken during insertion to avoid excessive pressure and recoil.  Recoil can occur when the clinician feels the lack of resistance upon entry into the medullary space, releases the trigger and inadvertently pulls back on the driver.  This recoil may displace the needle set from the medullary space. We encourage you to practice insertion on a raw egg as part of the hands on component of training.  A raw egg is a great simulation tool to help you learn to </a:t>
            </a:r>
            <a:r>
              <a:rPr lang="en-US" dirty="0"/>
              <a:t>avoid recoil when entering the medullary space and releasing the trigger.  </a:t>
            </a:r>
            <a:r>
              <a:rPr lang="en-US" dirty="0" smtClean="0"/>
              <a:t>Do </a:t>
            </a:r>
            <a:r>
              <a:rPr lang="en-US" dirty="0"/>
              <a:t>NOT pull back on the driver when releasing the trigger.  </a:t>
            </a:r>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20</a:t>
            </a:fld>
            <a:endParaRPr lang="en-US"/>
          </a:p>
        </p:txBody>
      </p:sp>
    </p:spTree>
    <p:extLst>
      <p:ext uri="{BB962C8B-B14F-4D97-AF65-F5344CB8AC3E}">
        <p14:creationId xmlns:p14="http://schemas.microsoft.com/office/powerpoint/2010/main" val="1984367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Use a clean, no-touch technique for this </a:t>
            </a:r>
            <a:r>
              <a:rPr lang="en-US" dirty="0" smtClean="0"/>
              <a:t>procedure: </a:t>
            </a:r>
            <a:r>
              <a:rPr lang="en-US" dirty="0"/>
              <a:t>sterile equipment, decontaminated hands, non-sterile gloves, and avoidance of gloved hands or non-sterile surfaces contacting exposed sterile equipment or site that must remain uncontaminated to maintain asepsis.  </a:t>
            </a:r>
            <a:r>
              <a:rPr lang="en-US" dirty="0" smtClean="0"/>
              <a:t>If using the distal femur site in pediatrics, secure the leg outstretched.  Prep </a:t>
            </a:r>
            <a:r>
              <a:rPr lang="en-US" dirty="0"/>
              <a:t>the site by using antiseptic solution of your choice.</a:t>
            </a:r>
          </a:p>
          <a:p>
            <a:pPr eaLnBrk="1" hangingPunct="1">
              <a:spcBef>
                <a:spcPct val="0"/>
              </a:spcBef>
            </a:pPr>
            <a:endParaRPr lang="en-US" dirty="0">
              <a:ea typeface="ＭＳ Ｐゴシック" pitchFamily="34" charset="-128"/>
            </a:endParaRPr>
          </a:p>
          <a:p>
            <a:pPr defTabSz="1013055">
              <a:spcBef>
                <a:spcPct val="0"/>
              </a:spcBef>
              <a:defRPr/>
            </a:pPr>
            <a:r>
              <a:rPr lang="en-US" dirty="0">
                <a:ea typeface="ＭＳ Ｐゴシック" pitchFamily="34" charset="-128"/>
              </a:rPr>
              <a:t>Open the appropriate needle pack and remove the EZ-Connect</a:t>
            </a:r>
            <a:r>
              <a:rPr lang="en-US" baseline="30000" dirty="0"/>
              <a:t>® </a:t>
            </a:r>
            <a:r>
              <a:rPr lang="en-US" dirty="0"/>
              <a:t>Extension Set</a:t>
            </a:r>
            <a:r>
              <a:rPr lang="en-US" dirty="0">
                <a:ea typeface="ＭＳ Ｐゴシック" pitchFamily="34" charset="-128"/>
              </a:rPr>
              <a:t>.*  Always prime the extension set with fluid before attaching to the catheter hub. </a:t>
            </a:r>
            <a:r>
              <a:rPr lang="en-US" dirty="0"/>
              <a:t>The EZ-Connect</a:t>
            </a:r>
            <a:r>
              <a:rPr lang="en-US" baseline="30000" dirty="0"/>
              <a:t>®</a:t>
            </a:r>
            <a:r>
              <a:rPr lang="en-US" dirty="0"/>
              <a:t> Extension Set primes with approximately 1.0 mL. </a:t>
            </a:r>
            <a:r>
              <a:rPr lang="en-US" dirty="0">
                <a:ea typeface="ＭＳ Ｐゴシック" pitchFamily="34" charset="-128"/>
              </a:rPr>
              <a:t>The extension set has a </a:t>
            </a:r>
            <a:r>
              <a:rPr lang="en-US" dirty="0" err="1" smtClean="0">
                <a:ea typeface="ＭＳ Ｐゴシック" pitchFamily="34" charset="-128"/>
              </a:rPr>
              <a:t>luer</a:t>
            </a:r>
            <a:r>
              <a:rPr lang="en-US" dirty="0" smtClean="0">
                <a:ea typeface="ＭＳ Ｐゴシック" pitchFamily="34" charset="-128"/>
              </a:rPr>
              <a:t> </a:t>
            </a:r>
            <a:r>
              <a:rPr lang="en-US" dirty="0">
                <a:ea typeface="ＭＳ Ｐゴシック" pitchFamily="34" charset="-128"/>
              </a:rPr>
              <a:t>lock that will </a:t>
            </a:r>
            <a:r>
              <a:rPr lang="en-US" dirty="0" smtClean="0">
                <a:ea typeface="ＭＳ Ｐゴシック" pitchFamily="34" charset="-128"/>
              </a:rPr>
              <a:t>twist onto the </a:t>
            </a:r>
            <a:r>
              <a:rPr lang="en-US" dirty="0">
                <a:ea typeface="ＭＳ Ｐゴシック" pitchFamily="34" charset="-128"/>
              </a:rPr>
              <a:t>catheter hub. </a:t>
            </a:r>
            <a:endParaRPr lang="en-US" dirty="0"/>
          </a:p>
          <a:p>
            <a:pPr defTabSz="1013055">
              <a:spcBef>
                <a:spcPct val="0"/>
              </a:spcBef>
              <a:defRPr/>
            </a:pPr>
            <a:endParaRPr lang="en-US" dirty="0">
              <a:ea typeface="ＭＳ Ｐゴシック" pitchFamily="34" charset="-128"/>
            </a:endParaRPr>
          </a:p>
          <a:p>
            <a:pPr marL="189949" indent="-189949" defTabSz="1013055">
              <a:spcBef>
                <a:spcPct val="0"/>
              </a:spcBef>
              <a:buFont typeface="Arial" panose="020B0604020202020204" pitchFamily="34" charset="0"/>
              <a:buChar char="•"/>
              <a:defRPr/>
            </a:pPr>
            <a:r>
              <a:rPr lang="en-US" dirty="0">
                <a:ea typeface="MS PGothic" pitchFamily="34" charset="-128"/>
              </a:rPr>
              <a:t>If the patient is unresponsive to pain, attach a saline flush to the extension set and prime the tubing with saline, leaving the syringe and remaining saline attached to the extension set.</a:t>
            </a:r>
          </a:p>
          <a:p>
            <a:pPr marL="189949" indent="-189949">
              <a:spcBef>
                <a:spcPct val="0"/>
              </a:spcBef>
              <a:buFont typeface="Arial" panose="020B0604020202020204" pitchFamily="34" charset="0"/>
              <a:buChar char="•"/>
            </a:pPr>
            <a:r>
              <a:rPr lang="en-US" dirty="0">
                <a:ea typeface="MS PGothic" pitchFamily="34" charset="-128"/>
              </a:rPr>
              <a:t>If the patient is responsive to pain, consider priming the extension set with 2</a:t>
            </a:r>
            <a:r>
              <a:rPr lang="en-US" dirty="0" smtClean="0">
                <a:ea typeface="MS PGothic" pitchFamily="34" charset="-128"/>
              </a:rPr>
              <a:t>% epinephrine and preservative-free intravenous </a:t>
            </a:r>
            <a:r>
              <a:rPr lang="en-US" dirty="0">
                <a:ea typeface="MS PGothic" pitchFamily="34" charset="-128"/>
              </a:rPr>
              <a:t>lidocaine without </a:t>
            </a:r>
            <a:r>
              <a:rPr lang="en-US" dirty="0" smtClean="0">
                <a:ea typeface="MS PGothic" pitchFamily="34" charset="-128"/>
              </a:rPr>
              <a:t>for </a:t>
            </a:r>
            <a:r>
              <a:rPr lang="en-US" dirty="0">
                <a:ea typeface="MS PGothic" pitchFamily="34" charset="-128"/>
              </a:rPr>
              <a:t>anesthesia prior to initial saline flush. </a:t>
            </a:r>
          </a:p>
          <a:p>
            <a:pPr eaLnBrk="1" hangingPunct="1">
              <a:spcBef>
                <a:spcPct val="0"/>
              </a:spcBef>
            </a:pPr>
            <a:endParaRPr lang="en-US" dirty="0">
              <a:ea typeface="ＭＳ Ｐゴシック" pitchFamily="34" charset="-128"/>
            </a:endParaRPr>
          </a:p>
          <a:p>
            <a:pPr eaLnBrk="1" hangingPunct="1">
              <a:spcBef>
                <a:spcPct val="0"/>
              </a:spcBef>
            </a:pPr>
            <a:r>
              <a:rPr lang="en-US" dirty="0">
                <a:ea typeface="ＭＳ Ｐゴシック" pitchFamily="34" charset="-128"/>
              </a:rPr>
              <a:t>Open the EZ-Stabilizer</a:t>
            </a:r>
            <a:r>
              <a:rPr lang="en-US" baseline="30000" dirty="0"/>
              <a:t>® </a:t>
            </a:r>
            <a:r>
              <a:rPr lang="en-US" dirty="0">
                <a:ea typeface="ＭＳ Ｐゴシック" pitchFamily="34" charset="-128"/>
              </a:rPr>
              <a:t>Dressing – the dressing is made with a strong medical adhesive tape that is simple to apply to secure the catheter.  It is designed for the </a:t>
            </a:r>
            <a:r>
              <a:rPr lang="en-US" dirty="0" smtClean="0">
                <a:ea typeface="ＭＳ Ｐゴシック" pitchFamily="34" charset="-128"/>
              </a:rPr>
              <a:t>15 mm</a:t>
            </a:r>
            <a:r>
              <a:rPr lang="en-US" dirty="0">
                <a:ea typeface="ＭＳ Ｐゴシック" pitchFamily="34" charset="-128"/>
              </a:rPr>
              <a:t>, </a:t>
            </a:r>
            <a:r>
              <a:rPr lang="en-US" dirty="0" smtClean="0">
                <a:ea typeface="ＭＳ Ｐゴシック" pitchFamily="34" charset="-128"/>
              </a:rPr>
              <a:t>25 mm </a:t>
            </a:r>
            <a:r>
              <a:rPr lang="en-US" dirty="0">
                <a:ea typeface="ＭＳ Ｐゴシック" pitchFamily="34" charset="-128"/>
              </a:rPr>
              <a:t>and </a:t>
            </a:r>
            <a:r>
              <a:rPr lang="en-US" dirty="0" smtClean="0">
                <a:ea typeface="ＭＳ Ｐゴシック" pitchFamily="34" charset="-128"/>
              </a:rPr>
              <a:t>45 mm </a:t>
            </a:r>
            <a:r>
              <a:rPr lang="en-US" dirty="0">
                <a:ea typeface="ＭＳ Ｐゴシック" pitchFamily="34" charset="-128"/>
              </a:rPr>
              <a:t>needle sets.  </a:t>
            </a:r>
          </a:p>
          <a:p>
            <a:pPr eaLnBrk="1" hangingPunct="1">
              <a:spcBef>
                <a:spcPct val="0"/>
              </a:spcBef>
            </a:pPr>
            <a:endParaRPr lang="en-US" dirty="0">
              <a:ea typeface="ＭＳ Ｐゴシック" pitchFamily="34" charset="-128"/>
            </a:endParaRPr>
          </a:p>
          <a:p>
            <a:pPr eaLnBrk="1" hangingPunct="1">
              <a:spcBef>
                <a:spcPct val="0"/>
              </a:spcBef>
            </a:pPr>
            <a:r>
              <a:rPr lang="en-US" dirty="0">
                <a:ea typeface="ＭＳ Ｐゴシック" pitchFamily="34" charset="-128"/>
              </a:rPr>
              <a:t>Hold the driver in your dominant hand and attach the needle set by aligning the magnetized needle set hub to the driver. </a:t>
            </a:r>
          </a:p>
          <a:p>
            <a:pPr defTabSz="1013055">
              <a:spcBef>
                <a:spcPct val="0"/>
              </a:spcBef>
              <a:defRPr/>
            </a:pPr>
            <a:r>
              <a:rPr lang="en-US" dirty="0">
                <a:ea typeface="ＭＳ Ｐゴシック" pitchFamily="34" charset="-128"/>
              </a:rPr>
              <a:t>Remove the safety cap from the needle set using standard sharps precautions.  </a:t>
            </a:r>
            <a:r>
              <a:rPr lang="en-US" dirty="0" smtClean="0">
                <a:ea typeface="ＭＳ Ｐゴシック" pitchFamily="34" charset="-128"/>
              </a:rPr>
              <a:t>Stabilize the extremity.</a:t>
            </a:r>
            <a:endParaRPr lang="en-US" dirty="0">
              <a:ea typeface="ＭＳ Ｐゴシック" pitchFamily="34" charset="-128"/>
            </a:endParaRPr>
          </a:p>
          <a:p>
            <a:pPr eaLnBrk="1" hangingPunct="1">
              <a:spcBef>
                <a:spcPct val="0"/>
              </a:spcBef>
            </a:pPr>
            <a:endParaRPr lang="en-US" dirty="0">
              <a:ea typeface="ＭＳ Ｐゴシック" pitchFamily="34" charset="-128"/>
            </a:endParaRPr>
          </a:p>
          <a:p>
            <a:pPr eaLnBrk="1" hangingPunct="1">
              <a:spcBef>
                <a:spcPct val="0"/>
              </a:spcBef>
            </a:pPr>
            <a:r>
              <a:rPr lang="en-US" dirty="0">
                <a:ea typeface="ＭＳ Ｐゴシック" pitchFamily="34" charset="-128"/>
              </a:rPr>
              <a:t>*The EZ-Connect</a:t>
            </a:r>
            <a:r>
              <a:rPr lang="en-US" baseline="30000" dirty="0"/>
              <a:t>® </a:t>
            </a:r>
            <a:r>
              <a:rPr lang="en-US" dirty="0"/>
              <a:t>Extension Set</a:t>
            </a:r>
            <a:r>
              <a:rPr lang="en-US" dirty="0">
                <a:ea typeface="ＭＳ Ｐゴシック" pitchFamily="34" charset="-128"/>
              </a:rPr>
              <a:t> uses the </a:t>
            </a:r>
            <a:r>
              <a:rPr lang="en-US" dirty="0" err="1" smtClean="0">
                <a:ea typeface="ＭＳ Ｐゴシック" pitchFamily="34" charset="-128"/>
              </a:rPr>
              <a:t>Robertsite</a:t>
            </a:r>
            <a:r>
              <a:rPr lang="en-US" baseline="30000" dirty="0" smtClean="0">
                <a:ea typeface="ＭＳ Ｐゴシック" pitchFamily="34" charset="-128"/>
              </a:rPr>
              <a:t>®</a:t>
            </a:r>
            <a:r>
              <a:rPr lang="en-US" dirty="0" smtClean="0">
                <a:ea typeface="ＭＳ Ｐゴシック" pitchFamily="34" charset="-128"/>
              </a:rPr>
              <a:t> </a:t>
            </a:r>
            <a:r>
              <a:rPr lang="en-US" dirty="0">
                <a:ea typeface="ＭＳ Ｐゴシック" pitchFamily="34" charset="-128"/>
              </a:rPr>
              <a:t>needleless </a:t>
            </a:r>
            <a:r>
              <a:rPr lang="en-US" dirty="0" smtClean="0">
                <a:ea typeface="ＭＳ Ｐゴシック" pitchFamily="34" charset="-128"/>
              </a:rPr>
              <a:t>connector; the </a:t>
            </a:r>
            <a:r>
              <a:rPr lang="en-US" dirty="0">
                <a:ea typeface="ＭＳ Ｐゴシック" pitchFamily="34" charset="-128"/>
              </a:rPr>
              <a:t>connector valve satisfies all CDC requirements for needleless intravascular systems. </a:t>
            </a:r>
          </a:p>
          <a:p>
            <a:r>
              <a:rPr lang="en-US" dirty="0" smtClean="0">
                <a:ea typeface="ＭＳ Ｐゴシック" pitchFamily="34" charset="-128"/>
              </a:rPr>
              <a:t>Note:</a:t>
            </a:r>
            <a:r>
              <a:rPr lang="en-US" baseline="0" dirty="0" smtClean="0">
                <a:ea typeface="ＭＳ Ｐゴシック" pitchFamily="34" charset="-128"/>
              </a:rPr>
              <a:t>  </a:t>
            </a:r>
            <a:r>
              <a:rPr lang="en-US" dirty="0" smtClean="0">
                <a:ea typeface="ＭＳ Ｐゴシック" pitchFamily="34" charset="-128"/>
              </a:rPr>
              <a:t>T</a:t>
            </a:r>
            <a:r>
              <a:rPr lang="en-US" dirty="0" smtClean="0"/>
              <a:t>he </a:t>
            </a:r>
            <a:r>
              <a:rPr lang="en-US" dirty="0"/>
              <a:t>EZ-Connect</a:t>
            </a:r>
            <a:r>
              <a:rPr lang="en-US" baseline="30000" dirty="0"/>
              <a:t>®</a:t>
            </a:r>
            <a:r>
              <a:rPr lang="en-US" dirty="0"/>
              <a:t> Extension Set should NOT be used for high pressure infusion/power injection. </a:t>
            </a:r>
          </a:p>
        </p:txBody>
      </p:sp>
      <p:sp>
        <p:nvSpPr>
          <p:cNvPr id="4" name="Slide Number Placeholder 3"/>
          <p:cNvSpPr>
            <a:spLocks noGrp="1"/>
          </p:cNvSpPr>
          <p:nvPr>
            <p:ph type="sldNum" sz="quarter" idx="10"/>
          </p:nvPr>
        </p:nvSpPr>
        <p:spPr/>
        <p:txBody>
          <a:bodyPr/>
          <a:lstStyle/>
          <a:p>
            <a:fld id="{A4C2D714-A309-466E-A29F-60AC61356BA4}" type="slidenum">
              <a:rPr lang="en-US" smtClean="0"/>
              <a:t>21</a:t>
            </a:fld>
            <a:endParaRPr lang="en-US"/>
          </a:p>
        </p:txBody>
      </p:sp>
    </p:spTree>
    <p:extLst>
      <p:ext uri="{BB962C8B-B14F-4D97-AF65-F5344CB8AC3E}">
        <p14:creationId xmlns:p14="http://schemas.microsoft.com/office/powerpoint/2010/main" val="68669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With all patients, minimal pressure should be placed on the driver during insertion. Allow needle set rotation and gentle downward pressure to penetrate the bone. </a:t>
            </a:r>
          </a:p>
          <a:p>
            <a:pPr lvl="0"/>
            <a:r>
              <a:rPr lang="en-US" b="1" u="sng" dirty="0"/>
              <a:t>Insertion Technique</a:t>
            </a:r>
          </a:p>
          <a:p>
            <a:r>
              <a:rPr lang="en-US" dirty="0">
                <a:ea typeface="MS Mincho" panose="02020609040205080304" pitchFamily="49" charset="-128"/>
                <a:cs typeface="Times New Roman" panose="02020603050405020304" pitchFamily="18" charset="0"/>
              </a:rPr>
              <a:t>Push the needle set tip through the skin until the tip rests against the bone</a:t>
            </a:r>
          </a:p>
          <a:p>
            <a:pPr marL="479167" lvl="1"/>
            <a:r>
              <a:rPr lang="en-US" i="1" dirty="0">
                <a:ea typeface="MS Mincho" panose="02020609040205080304" pitchFamily="49" charset="-128"/>
                <a:cs typeface="Times New Roman" panose="02020603050405020304" pitchFamily="18" charset="0"/>
              </a:rPr>
              <a:t>Proximal Humerus - Aim the needle set tip at a 45-degree angle to the anterior plane and posteromedial</a:t>
            </a:r>
          </a:p>
          <a:p>
            <a:pPr marL="479167" lvl="1"/>
            <a:r>
              <a:rPr lang="en-US" i="1" dirty="0">
                <a:ea typeface="MS Mincho" panose="02020609040205080304" pitchFamily="49" charset="-128"/>
                <a:cs typeface="Times New Roman" panose="02020603050405020304" pitchFamily="18" charset="0"/>
              </a:rPr>
              <a:t>Tibial and Femur Insertion - Insert needle set at a 90-degree angle to the bone </a:t>
            </a:r>
          </a:p>
          <a:p>
            <a:pPr marL="9851"/>
            <a:r>
              <a:rPr lang="en-US" b="1" i="1" dirty="0">
                <a:ea typeface="MS Mincho" panose="02020609040205080304" pitchFamily="49" charset="-128"/>
                <a:cs typeface="Times New Roman" panose="02020603050405020304" pitchFamily="18" charset="0"/>
              </a:rPr>
              <a:t>Check for the 5 mm mark – it must be visible above the skin for confirmation of adequate needle set length prior to drilling </a:t>
            </a:r>
          </a:p>
          <a:p>
            <a:pPr defTabSz="958334"/>
            <a:r>
              <a:rPr lang="en-US" dirty="0"/>
              <a:t>Gently drill approximately 1-2 cm or until the hub is close to the skin in an adult; stop when you feel the loss of resistance in infants and small children.</a:t>
            </a:r>
          </a:p>
          <a:p>
            <a:pPr marL="479167" lvl="1" defTabSz="958334"/>
            <a:r>
              <a:rPr lang="en-US" i="1" dirty="0">
                <a:ea typeface="MS PGothic" pitchFamily="34" charset="-128"/>
              </a:rPr>
              <a:t>Apply the minimal amount of pressure required to keep the driver advancing into the bone.  The needle set is advanced into the bone by the driver and patented needle tip, little pressure is required.  Maintain light steady pressure for an adult insertion to maximize the speed of insertion.  With pediatric patients, minimal pressure is required for successful placement.  Insertion time varies as bone density varies from patient to patient. </a:t>
            </a:r>
            <a:endParaRPr lang="en-US" i="1" dirty="0"/>
          </a:p>
          <a:p>
            <a:pPr defTabSz="1013055">
              <a:defRPr/>
            </a:pPr>
            <a:r>
              <a:rPr lang="en-US" dirty="0"/>
              <a:t>Hold the hub in place and pull the driver straight off</a:t>
            </a:r>
          </a:p>
          <a:p>
            <a:r>
              <a:rPr lang="en-US" dirty="0"/>
              <a:t> </a:t>
            </a:r>
          </a:p>
          <a:p>
            <a:r>
              <a:rPr lang="en-US" dirty="0">
                <a:ea typeface="MS Mincho" panose="02020609040205080304" pitchFamily="49" charset="-128"/>
                <a:cs typeface="Times New Roman" panose="02020603050405020304" pitchFamily="18" charset="0"/>
              </a:rPr>
              <a:t>NOTE:  If the driver stalls and will not penetrate the bone, you may be applying too much downward pressure.   In the unlikely event that the battery on the driver fails, clinicians may manually insert the needle set by removing the driver and grasping the needle set hub by hand – advance the needle set into the medullary space by penetrating the bone cortex with twisting, steady, firm pressure.  Do NOT use excessive force, do NOT rock or bend needle set during insertion.  </a:t>
            </a:r>
          </a:p>
          <a:p>
            <a:endParaRPr lang="en-US" dirty="0">
              <a:ea typeface="MS Mincho" panose="02020609040205080304" pitchFamily="49" charset="-128"/>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22</a:t>
            </a:fld>
            <a:endParaRPr lang="en-US"/>
          </a:p>
        </p:txBody>
      </p:sp>
    </p:spTree>
    <p:extLst>
      <p:ext uri="{BB962C8B-B14F-4D97-AF65-F5344CB8AC3E}">
        <p14:creationId xmlns:p14="http://schemas.microsoft.com/office/powerpoint/2010/main" val="22154278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complete the insertion:</a:t>
            </a:r>
          </a:p>
          <a:p>
            <a:pPr marL="479167" lvl="1"/>
            <a:r>
              <a:rPr lang="en-US" dirty="0"/>
              <a:t>Continue to hold the hub while twisting the stylet off the hub with counter clockwise rotations </a:t>
            </a:r>
          </a:p>
          <a:p>
            <a:pPr marL="479167" lvl="1"/>
            <a:r>
              <a:rPr lang="en-US" dirty="0"/>
              <a:t>The catheter should feel firmly seated in the bone (1</a:t>
            </a:r>
            <a:r>
              <a:rPr lang="en-US" baseline="30000" dirty="0"/>
              <a:t>st</a:t>
            </a:r>
            <a:r>
              <a:rPr lang="en-US" dirty="0"/>
              <a:t> confirmation of placement)</a:t>
            </a:r>
            <a:endParaRPr lang="en-US" sz="1800" dirty="0"/>
          </a:p>
          <a:p>
            <a:r>
              <a:rPr lang="en-US" dirty="0"/>
              <a:t>Place the stylet in a sharps </a:t>
            </a:r>
            <a:r>
              <a:rPr lang="en-US" dirty="0" smtClean="0"/>
              <a:t>container; always </a:t>
            </a:r>
            <a:r>
              <a:rPr lang="en-US" dirty="0"/>
              <a:t>dispose of all sharps and biohazard materials using standard biohazard practices and disposal containers. If using the NeedleVISE</a:t>
            </a:r>
            <a:r>
              <a:rPr lang="en-US" baseline="30000" dirty="0"/>
              <a:t>®</a:t>
            </a:r>
            <a:r>
              <a:rPr lang="en-US" dirty="0"/>
              <a:t> 1 port sharps block, place on stable surface and use a one-handed technique.</a:t>
            </a:r>
            <a:endParaRPr lang="en-US" sz="1800" dirty="0"/>
          </a:p>
          <a:p>
            <a:r>
              <a:rPr lang="en-US" dirty="0"/>
              <a:t>Place the EZ-Stabilizer</a:t>
            </a:r>
            <a:r>
              <a:rPr lang="en-US" sz="1100" baseline="30000" dirty="0"/>
              <a:t>®</a:t>
            </a:r>
            <a:r>
              <a:rPr lang="en-US" baseline="30000" dirty="0"/>
              <a:t> </a:t>
            </a:r>
            <a:r>
              <a:rPr lang="en-US" dirty="0"/>
              <a:t>Dressing over the hub </a:t>
            </a:r>
            <a:endParaRPr lang="en-US" dirty="0" smtClean="0">
              <a:effectLst/>
            </a:endParaRPr>
          </a:p>
          <a:p>
            <a:r>
              <a:rPr lang="en-US" dirty="0"/>
              <a:t>Attach a primed EZ-Connect</a:t>
            </a:r>
            <a:r>
              <a:rPr lang="en-US" b="1" baseline="30000" dirty="0"/>
              <a:t>®</a:t>
            </a:r>
            <a:r>
              <a:rPr lang="en-US" dirty="0"/>
              <a:t>  Extension Set to the hub, firmly secure by twisting clockwise </a:t>
            </a:r>
            <a:endParaRPr lang="en-US" dirty="0" smtClean="0"/>
          </a:p>
          <a:p>
            <a:r>
              <a:rPr lang="en-US" dirty="0" smtClean="0"/>
              <a:t>Pull </a:t>
            </a:r>
            <a:r>
              <a:rPr lang="en-US" dirty="0"/>
              <a:t>the tabs off the dressing to expose the adhesive, apply to the skin</a:t>
            </a:r>
            <a:endParaRPr lang="en-US" dirty="0" smtClean="0">
              <a:effectLst/>
            </a:endParaRPr>
          </a:p>
          <a:p>
            <a:r>
              <a:rPr lang="en-US" dirty="0"/>
              <a:t>Aspirate for blood/bone marrow (2</a:t>
            </a:r>
            <a:r>
              <a:rPr lang="en-US" baseline="30000" dirty="0"/>
              <a:t>nd</a:t>
            </a:r>
            <a:r>
              <a:rPr lang="en-US" dirty="0"/>
              <a:t> confirmation of placement)</a:t>
            </a:r>
            <a:endParaRPr lang="en-US" dirty="0" smtClean="0">
              <a:effectLst/>
            </a:endParaRPr>
          </a:p>
          <a:p>
            <a:pPr marL="479167" lvl="1"/>
            <a:r>
              <a:rPr lang="en-US" dirty="0" smtClean="0"/>
              <a:t>Ensure clamp on extension set is open.  Inability </a:t>
            </a:r>
            <a:r>
              <a:rPr lang="en-US" dirty="0"/>
              <a:t>to withdraw/aspirate blood from the catheter hub does not mean the insertion was unsuccessful. Consider attempting to aspirate after the flush.  Site placement can also be confirmed by ability to administer pressurized fluids, and noting the pharmacologic effects of medication administration after flow is established.</a:t>
            </a:r>
          </a:p>
          <a:p>
            <a:r>
              <a:rPr lang="en-US" sz="1800" dirty="0"/>
              <a:t>For IO access in the proximal humerus, secure the arm in place across the abdomen</a:t>
            </a:r>
          </a:p>
          <a:p>
            <a:pPr lvl="1" defTabSz="1013055">
              <a:defRPr/>
            </a:pPr>
            <a:r>
              <a:rPr lang="en-US" i="1" dirty="0"/>
              <a:t>Due to the mobile nature and design of the humeral joint, arm movement and contraction of the deltoid muscle (e.g. simple abduction, rotation, or extension of the arm) can dislodge the IO catheter. Raising the arm horizontally above the plane of the torso will often impinge the IO catheter against the acromion and dislodge or bend the catheter. </a:t>
            </a:r>
            <a:r>
              <a:rPr lang="en-US" i="1" dirty="0" smtClean="0"/>
              <a:t>The </a:t>
            </a:r>
            <a:r>
              <a:rPr lang="en-US" i="1" dirty="0"/>
              <a:t>arm should also be stabilized to limit movement. </a:t>
            </a:r>
          </a:p>
          <a:p>
            <a:pPr defTabSz="1013055">
              <a:defRPr/>
            </a:pPr>
            <a:r>
              <a:rPr lang="en-US" dirty="0" smtClean="0"/>
              <a:t>For IO access in the </a:t>
            </a:r>
            <a:r>
              <a:rPr lang="en-US" dirty="0"/>
              <a:t>distal femur (pediatrics), the leg should remain immobilized until the IO catheter is removed.  </a:t>
            </a:r>
          </a:p>
          <a:p>
            <a:pPr defTabSz="1013055">
              <a:defRPr/>
            </a:pPr>
            <a:endParaRPr lang="en-US" dirty="0">
              <a:ea typeface="MS PGothic" pitchFamily="34" charset="-128"/>
            </a:endParaRPr>
          </a:p>
          <a:p>
            <a:pPr defTabSz="1013055">
              <a:defRPr/>
            </a:pPr>
            <a:r>
              <a:rPr lang="en-US" dirty="0">
                <a:ea typeface="MS PGothic" pitchFamily="34" charset="-128"/>
              </a:rPr>
              <a:t>Be sure to apply the wrist band, which includes a place to indicate the date and time of placement as well as the 1-800 number to reach a clinician experienced with the ARROW</a:t>
            </a:r>
            <a:r>
              <a:rPr lang="en-US" baseline="30000" dirty="0">
                <a:ea typeface="MS PGothic" pitchFamily="34" charset="-128"/>
              </a:rPr>
              <a:t>® </a:t>
            </a:r>
            <a:r>
              <a:rPr lang="en-US" dirty="0">
                <a:ea typeface="MS PGothic" pitchFamily="34" charset="-128"/>
              </a:rPr>
              <a:t>EZ-IO</a:t>
            </a:r>
            <a:r>
              <a:rPr lang="en-US" baseline="30000" dirty="0">
                <a:ea typeface="MS PGothic" pitchFamily="34" charset="-128"/>
              </a:rPr>
              <a:t>®</a:t>
            </a:r>
            <a:r>
              <a:rPr lang="en-US" dirty="0">
                <a:ea typeface="MS PGothic" pitchFamily="34" charset="-128"/>
              </a:rPr>
              <a:t> Vascular Access System.    </a:t>
            </a:r>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23</a:t>
            </a:fld>
            <a:endParaRPr lang="en-US"/>
          </a:p>
        </p:txBody>
      </p:sp>
    </p:spTree>
    <p:extLst>
      <p:ext uri="{BB962C8B-B14F-4D97-AF65-F5344CB8AC3E}">
        <p14:creationId xmlns:p14="http://schemas.microsoft.com/office/powerpoint/2010/main" val="7912934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13055">
              <a:defRPr/>
            </a:pPr>
            <a:r>
              <a:rPr lang="en-US" b="1" dirty="0"/>
              <a:t>Flush</a:t>
            </a:r>
          </a:p>
          <a:p>
            <a:pPr defTabSz="1013055">
              <a:defRPr/>
            </a:pPr>
            <a:r>
              <a:rPr lang="en-US" dirty="0"/>
              <a:t>It is essential to perform a rapid </a:t>
            </a:r>
            <a:r>
              <a:rPr lang="en-US" dirty="0" smtClean="0"/>
              <a:t>normal saline </a:t>
            </a:r>
            <a:r>
              <a:rPr lang="en-US" dirty="0"/>
              <a:t>(NS) syringe flush into the IO space before attempting to infuse fluids through the catheter. A rapid syringe flush of 5-10 mL normal saline in adults and 2-5 mL normal saline in infants and children helps clear the marrow and fibrin from the medullary space, allowing for effective infusion rates.  IO access may be compromised if the line is not used for prolonged periods. IO lines can often be opened successfully by an additional syringe flush. As with an IV infusion, an IO line should be assessed for patency and flushed before and after infusion.  It is important to avoid extreme pressure for the flush, which may increase the risk of </a:t>
            </a:r>
            <a:r>
              <a:rPr lang="en-US" dirty="0" smtClean="0"/>
              <a:t>infiltration/extravasation</a:t>
            </a:r>
            <a:r>
              <a:rPr lang="en-US" dirty="0"/>
              <a:t>.  </a:t>
            </a:r>
          </a:p>
          <a:p>
            <a:pPr eaLnBrk="1" hangingPunct="1">
              <a:spcBef>
                <a:spcPct val="0"/>
              </a:spcBef>
            </a:pPr>
            <a:endParaRPr lang="en-US" dirty="0">
              <a:ea typeface="MS PGothic" pitchFamily="34" charset="-128"/>
            </a:endParaRPr>
          </a:p>
          <a:p>
            <a:pPr eaLnBrk="1" hangingPunct="1">
              <a:spcBef>
                <a:spcPct val="0"/>
              </a:spcBef>
            </a:pPr>
            <a:r>
              <a:rPr lang="en-US" b="1" dirty="0">
                <a:ea typeface="MS PGothic" pitchFamily="34" charset="-128"/>
              </a:rPr>
              <a:t>Labs</a:t>
            </a:r>
          </a:p>
          <a:p>
            <a:r>
              <a:rPr lang="en-US" dirty="0"/>
              <a:t>Based on preclinical and clinical evidence comparing IO and venous or arterial sources a number of common laboratory values correlate well; other values show clinical similarity without statistically significant correlation, therefore caution should be exercised with their interpretation.  Certain point of care analyzers have been studied with acceptable results.  Check with your laboratory for IO specimen processing capabilities.  For more information regarding IO </a:t>
            </a:r>
            <a:r>
              <a:rPr lang="en-US" dirty="0" smtClean="0"/>
              <a:t>specimen</a:t>
            </a:r>
            <a:r>
              <a:rPr lang="en-US" baseline="0" dirty="0" smtClean="0"/>
              <a:t> </a:t>
            </a:r>
            <a:r>
              <a:rPr lang="en-US" dirty="0" smtClean="0"/>
              <a:t>lab </a:t>
            </a:r>
            <a:r>
              <a:rPr lang="en-US" dirty="0"/>
              <a:t>analysis, refer to the </a:t>
            </a:r>
            <a:r>
              <a:rPr lang="en-US" dirty="0" smtClean="0"/>
              <a:t>publication </a:t>
            </a:r>
            <a:r>
              <a:rPr lang="en-US" i="1" dirty="0"/>
              <a:t>Science and Fundamentals of Intraosseous Vascular Access, </a:t>
            </a:r>
            <a:r>
              <a:rPr lang="en-US" dirty="0"/>
              <a:t>available at: </a:t>
            </a:r>
            <a:r>
              <a:rPr lang="en-US" u="sng" dirty="0">
                <a:hlinkClick r:id="rId3"/>
              </a:rPr>
              <a:t>www.teleflex.com/ezioeducation</a:t>
            </a:r>
            <a:r>
              <a:rPr lang="en-US" dirty="0"/>
              <a:t> </a:t>
            </a:r>
          </a:p>
          <a:p>
            <a:r>
              <a:rPr lang="en-US" dirty="0"/>
              <a:t> </a:t>
            </a:r>
          </a:p>
          <a:p>
            <a:r>
              <a:rPr lang="en-US" dirty="0"/>
              <a:t>The following recommendations have been developed based on research done by </a:t>
            </a:r>
            <a:r>
              <a:rPr lang="en-US" dirty="0" smtClean="0"/>
              <a:t>Teleflex Incorporated (Vidacare LLC); </a:t>
            </a:r>
            <a:r>
              <a:rPr lang="en-US" dirty="0"/>
              <a:t>study data was based on IO blood specimens obtained prior to any infusions or flush:</a:t>
            </a:r>
          </a:p>
          <a:p>
            <a:pPr marL="171450" lvl="0" indent="-171450">
              <a:buFont typeface="Arial" panose="020B0604020202020204" pitchFamily="34" charset="0"/>
              <a:buChar char="•"/>
            </a:pPr>
            <a:r>
              <a:rPr lang="en-US" dirty="0"/>
              <a:t>Connect a syringe directly to the catheter hub.  </a:t>
            </a:r>
          </a:p>
          <a:p>
            <a:pPr marL="171450" lvl="0" indent="-171450">
              <a:buFont typeface="Arial" panose="020B0604020202020204" pitchFamily="34" charset="0"/>
              <a:buChar char="•"/>
            </a:pPr>
            <a:r>
              <a:rPr lang="en-US" dirty="0"/>
              <a:t>The first 2 mL of IO blood aspirate may be discarded or considered for point of care testing.  </a:t>
            </a:r>
          </a:p>
          <a:p>
            <a:pPr marL="171450" lvl="0" indent="-171450">
              <a:buFont typeface="Arial" panose="020B0604020202020204" pitchFamily="34" charset="0"/>
              <a:buChar char="•"/>
            </a:pPr>
            <a:r>
              <a:rPr lang="en-US" dirty="0"/>
              <a:t>Samples must be identified as IO blood.</a:t>
            </a:r>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24</a:t>
            </a:fld>
            <a:endParaRPr lang="en-US"/>
          </a:p>
        </p:txBody>
      </p:sp>
    </p:spTree>
    <p:extLst>
      <p:ext uri="{BB962C8B-B14F-4D97-AF65-F5344CB8AC3E}">
        <p14:creationId xmlns:p14="http://schemas.microsoft.com/office/powerpoint/2010/main" val="22210571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Infusions</a:t>
            </a:r>
          </a:p>
          <a:p>
            <a:pPr defTabSz="938632">
              <a:defRPr/>
            </a:pPr>
            <a:r>
              <a:rPr lang="en-US" dirty="0"/>
              <a:t>As with other vascular access lines, IO </a:t>
            </a:r>
            <a:r>
              <a:rPr lang="en-US" dirty="0" smtClean="0"/>
              <a:t>access</a:t>
            </a:r>
            <a:r>
              <a:rPr lang="en-US" baseline="0" dirty="0" smtClean="0"/>
              <a:t> </a:t>
            </a:r>
            <a:r>
              <a:rPr lang="en-US" dirty="0" smtClean="0"/>
              <a:t>flow </a:t>
            </a:r>
            <a:r>
              <a:rPr lang="en-US" dirty="0"/>
              <a:t>rates will vary among patients and anatomical sites. </a:t>
            </a:r>
            <a:r>
              <a:rPr lang="en-US" dirty="0" smtClean="0"/>
              <a:t> Generally, the proximal humerus allows higher flow rates than tibial sites.</a:t>
            </a:r>
            <a:r>
              <a:rPr lang="en-US" b="1" dirty="0" smtClean="0"/>
              <a:t>  </a:t>
            </a:r>
            <a:r>
              <a:rPr lang="en-US" b="0" dirty="0" smtClean="0"/>
              <a:t>A</a:t>
            </a:r>
            <a:r>
              <a:rPr lang="en-US" dirty="0" smtClean="0"/>
              <a:t>dequate </a:t>
            </a:r>
            <a:r>
              <a:rPr lang="en-US" dirty="0"/>
              <a:t>flow rates are dependent on performing a rapid flush (syringe bolus) prior to IO infusion and infusing fluids and medications under pressure (e.g. infusion pressure pump or pressure bag). Gravity alone will rarely generate adequate flow </a:t>
            </a:r>
            <a:r>
              <a:rPr lang="en-US" dirty="0" smtClean="0"/>
              <a:t>rates.</a:t>
            </a:r>
          </a:p>
          <a:p>
            <a:endParaRPr lang="en-US" dirty="0">
              <a:ea typeface="ＭＳ Ｐゴシック"/>
            </a:endParaRPr>
          </a:p>
          <a:p>
            <a:pPr defTabSz="1013055">
              <a:spcBef>
                <a:spcPct val="0"/>
              </a:spcBef>
              <a:defRPr/>
            </a:pPr>
            <a:r>
              <a:rPr lang="en-US" dirty="0" smtClean="0"/>
              <a:t>Pressure </a:t>
            </a:r>
            <a:r>
              <a:rPr lang="en-US" dirty="0"/>
              <a:t>is the rate-limiting factor in achieving adequate flow rates in IO infusions; the higher the pressure, the greater the flow rate. Many infusion pumps (including rapid infusers such as the Level 1</a:t>
            </a:r>
            <a:r>
              <a:rPr lang="en-US" baseline="30000" dirty="0"/>
              <a:t>® </a:t>
            </a:r>
            <a:r>
              <a:rPr lang="en-US" dirty="0"/>
              <a:t>) are designed to administer large amounts of fluid very rapidly, but often work by measuring volume rather than infusion pressure. If adequate IO flow rates cannot be achieved with an infusion pump, a pressure bag should be considered. </a:t>
            </a:r>
          </a:p>
          <a:p>
            <a:pPr defTabSz="1013055">
              <a:spcBef>
                <a:spcPct val="0"/>
              </a:spcBef>
              <a:defRPr/>
            </a:pPr>
            <a:endParaRPr lang="en-US" dirty="0"/>
          </a:p>
          <a:p>
            <a:pPr defTabSz="1013055">
              <a:spcBef>
                <a:spcPct val="0"/>
              </a:spcBef>
              <a:defRPr/>
            </a:pPr>
            <a:r>
              <a:rPr lang="en-US" b="1" dirty="0"/>
              <a:t>Medications</a:t>
            </a:r>
          </a:p>
          <a:p>
            <a:pPr marL="0" marR="0" lvl="0" indent="0" algn="l" defTabSz="1013055" rtl="0" eaLnBrk="1" fontAlgn="auto" latinLnBrk="0" hangingPunct="1">
              <a:lnSpc>
                <a:spcPct val="100000"/>
              </a:lnSpc>
              <a:spcBef>
                <a:spcPct val="0"/>
              </a:spcBef>
              <a:spcAft>
                <a:spcPts val="0"/>
              </a:spcAft>
              <a:buClrTx/>
              <a:buSzTx/>
              <a:buFontTx/>
              <a:buNone/>
              <a:tabLst/>
              <a:defRPr/>
            </a:pPr>
            <a:r>
              <a:rPr lang="en-US" dirty="0"/>
              <a:t>Virtually any medication that can be given via a peripheral IV can be given </a:t>
            </a:r>
            <a:r>
              <a:rPr lang="en-US" dirty="0" smtClean="0"/>
              <a:t>via the IO route using </a:t>
            </a:r>
            <a:r>
              <a:rPr lang="en-US" dirty="0"/>
              <a:t>the same dose, rate and concentration.</a:t>
            </a:r>
            <a:r>
              <a:rPr lang="en-US" baseline="30000" dirty="0"/>
              <a:t>1-4</a:t>
            </a:r>
            <a:r>
              <a:rPr lang="en-US" dirty="0"/>
              <a:t> </a:t>
            </a:r>
            <a:r>
              <a:rPr lang="en-US" dirty="0" smtClean="0"/>
              <a:t>  </a:t>
            </a:r>
            <a:r>
              <a:rPr lang="en-US" sz="1200" kern="1200" dirty="0" smtClean="0">
                <a:solidFill>
                  <a:schemeClr val="tx1"/>
                </a:solidFill>
                <a:effectLst/>
                <a:latin typeface="+mn-lt"/>
                <a:ea typeface="+mn-ea"/>
                <a:cs typeface="+mn-cs"/>
              </a:rPr>
              <a:t>Verify placement/patency prior to all infusions.  Use caution when infusing hypertonic solutions, chemotherapeutic agents, or vesicant </a:t>
            </a:r>
            <a:r>
              <a:rPr lang="en-US" sz="1200" kern="1200" smtClean="0">
                <a:solidFill>
                  <a:schemeClr val="tx1"/>
                </a:solidFill>
                <a:effectLst/>
                <a:latin typeface="+mn-lt"/>
                <a:ea typeface="+mn-ea"/>
                <a:cs typeface="+mn-cs"/>
              </a:rPr>
              <a:t>drugs.  </a:t>
            </a:r>
            <a:r>
              <a:rPr lang="en-US" smtClean="0"/>
              <a:t>Follow </a:t>
            </a:r>
            <a:r>
              <a:rPr lang="en-US" dirty="0" smtClean="0"/>
              <a:t>medication administration with a flush. </a:t>
            </a:r>
          </a:p>
          <a:p>
            <a:endParaRPr lang="en-US" sz="800" dirty="0"/>
          </a:p>
          <a:p>
            <a:r>
              <a:rPr lang="en-US" sz="800" baseline="30000" dirty="0"/>
              <a:t>1 </a:t>
            </a:r>
            <a:r>
              <a:rPr lang="en-US" sz="800" dirty="0"/>
              <a:t>Von Hoff DD , Kuhn JG, Burris HA, Miller LJ. Does intraosseous equal intravenous? A pharmacokinetic study. </a:t>
            </a:r>
            <a:r>
              <a:rPr lang="en-US" sz="800" i="1" dirty="0"/>
              <a:t>Amer J Emerg Med </a:t>
            </a:r>
            <a:r>
              <a:rPr lang="en-US" sz="800" dirty="0"/>
              <a:t>2008;26:31-8.</a:t>
            </a:r>
          </a:p>
          <a:p>
            <a:pPr defTabSz="938632">
              <a:defRPr/>
            </a:pPr>
            <a:r>
              <a:rPr lang="en-US" sz="800" baseline="30000" dirty="0"/>
              <a:t>2</a:t>
            </a:r>
            <a:r>
              <a:rPr lang="en-US" sz="800" dirty="0"/>
              <a:t> Hoskins SL, Kramer GC , Stephens CT, Zachariah BS. Efficacy of epinephrine delivery via the intraosseous humeral head route during CPR. </a:t>
            </a:r>
            <a:r>
              <a:rPr lang="en-US" sz="800" i="1" dirty="0"/>
              <a:t>Circulation </a:t>
            </a:r>
            <a:r>
              <a:rPr lang="en-US" sz="800" dirty="0" smtClean="0"/>
              <a:t>2006;114:II_1204.*</a:t>
            </a:r>
          </a:p>
          <a:p>
            <a:pPr defTabSz="938632">
              <a:defRPr/>
            </a:pPr>
            <a:r>
              <a:rPr lang="en-US" sz="800" baseline="30000" dirty="0" smtClean="0"/>
              <a:t>3</a:t>
            </a:r>
            <a:r>
              <a:rPr lang="en-US" sz="800" dirty="0" smtClean="0"/>
              <a:t> </a:t>
            </a:r>
            <a:r>
              <a:rPr lang="en-US" sz="800" dirty="0"/>
              <a:t>Hoskins S, </a:t>
            </a:r>
            <a:r>
              <a:rPr lang="en-US" sz="800" dirty="0" err="1"/>
              <a:t>Nascimento</a:t>
            </a:r>
            <a:r>
              <a:rPr lang="en-US" sz="800" dirty="0"/>
              <a:t> P, </a:t>
            </a:r>
            <a:r>
              <a:rPr lang="en-US" sz="800" dirty="0" err="1"/>
              <a:t>Espana</a:t>
            </a:r>
            <a:r>
              <a:rPr lang="en-US" sz="800" dirty="0"/>
              <a:t> J, Kramer G. Pharmacokinetics of intraosseous drug delivery during CPR. </a:t>
            </a:r>
            <a:r>
              <a:rPr lang="en-US" sz="800" i="1" dirty="0"/>
              <a:t>Shock </a:t>
            </a:r>
            <a:r>
              <a:rPr lang="en-US" sz="800" dirty="0"/>
              <a:t>2005;23:35. </a:t>
            </a:r>
          </a:p>
          <a:p>
            <a:r>
              <a:rPr lang="en-US" sz="800" baseline="30000" dirty="0"/>
              <a:t>4</a:t>
            </a:r>
            <a:r>
              <a:rPr lang="en-US" sz="800" dirty="0"/>
              <a:t> Hoskins SL, </a:t>
            </a:r>
            <a:r>
              <a:rPr lang="en-US" sz="800" dirty="0" err="1"/>
              <a:t>Nascimento</a:t>
            </a:r>
            <a:r>
              <a:rPr lang="en-US" sz="800" dirty="0"/>
              <a:t> P Jr., Lima RM, </a:t>
            </a:r>
            <a:r>
              <a:rPr lang="en-US" sz="800" dirty="0" err="1"/>
              <a:t>Espana-Tenorio</a:t>
            </a:r>
            <a:r>
              <a:rPr lang="en-US" sz="800" dirty="0"/>
              <a:t>, JM, Kramer GC . Pharmacokinetics of intraosseous and central venous drug delivery during cardiopulmonary resuscitation. </a:t>
            </a:r>
            <a:r>
              <a:rPr lang="en-US" sz="800" i="1" dirty="0"/>
              <a:t>Resuscitation </a:t>
            </a:r>
            <a:r>
              <a:rPr lang="en-US" sz="800" dirty="0"/>
              <a:t>2012;83(1):107-12</a:t>
            </a:r>
            <a:r>
              <a:rPr lang="en-US" sz="800" dirty="0" smtClean="0"/>
              <a:t>.*</a:t>
            </a:r>
          </a:p>
          <a:p>
            <a:endParaRPr lang="en-US" sz="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800" dirty="0" smtClean="0"/>
              <a:t>*</a:t>
            </a:r>
            <a:r>
              <a:rPr lang="en-US" sz="1200" i="1" dirty="0" smtClean="0"/>
              <a:t>Teleflex</a:t>
            </a:r>
            <a:r>
              <a:rPr lang="en-US" sz="1200" i="1" baseline="0" dirty="0" smtClean="0"/>
              <a:t> Incorporated (</a:t>
            </a:r>
            <a:r>
              <a:rPr lang="en-US" sz="1200" i="1" dirty="0" smtClean="0"/>
              <a:t>Vidacare LLC) Sponsored Research</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25</a:t>
            </a:fld>
            <a:endParaRPr lang="en-US"/>
          </a:p>
        </p:txBody>
      </p:sp>
    </p:spTree>
    <p:extLst>
      <p:ext uri="{BB962C8B-B14F-4D97-AF65-F5344CB8AC3E}">
        <p14:creationId xmlns:p14="http://schemas.microsoft.com/office/powerpoint/2010/main" val="8777456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8334">
              <a:defRPr/>
            </a:pPr>
            <a:r>
              <a:rPr lang="en-US" dirty="0">
                <a:ea typeface="MS PGothic" pitchFamily="34" charset="-128"/>
              </a:rPr>
              <a:t>For patients able to perceive pain, there can be significant discomfort associated with the initial flush as well as infusion. Pressure changes occur within the bone as a result of infusion of medications and fluids, and if not properly anesthetized, pain associated with IO infusion under pressure is often severe.  Anesthetizing the IO space prior to the initial flush should be considered for any patient </a:t>
            </a:r>
            <a:r>
              <a:rPr lang="en-US" dirty="0" smtClean="0">
                <a:ea typeface="MS PGothic" pitchFamily="34" charset="-128"/>
              </a:rPr>
              <a:t>who </a:t>
            </a:r>
            <a:r>
              <a:rPr lang="en-US" dirty="0">
                <a:ea typeface="MS PGothic" pitchFamily="34" charset="-128"/>
              </a:rPr>
              <a:t>is conscious/alert to pain.  If time constraints do not permit anesthetization prior to the initial flush, pain management should be considered as soon as time permits, and as needed throughout the course of IO infusion.  </a:t>
            </a:r>
            <a:endParaRPr lang="en-US" dirty="0"/>
          </a:p>
          <a:p>
            <a:r>
              <a:rPr lang="en-US" b="1" dirty="0"/>
              <a:t> </a:t>
            </a:r>
            <a:endParaRPr lang="en-US" dirty="0"/>
          </a:p>
          <a:p>
            <a:r>
              <a:rPr lang="en-US" b="1" u="sng" dirty="0"/>
              <a:t>Recommended anesthetic for adult patients responsive to pain</a:t>
            </a:r>
            <a:r>
              <a:rPr lang="en-US" b="1" dirty="0"/>
              <a:t>:</a:t>
            </a:r>
            <a:endParaRPr lang="en-US" dirty="0"/>
          </a:p>
          <a:p>
            <a:pPr lvl="0"/>
            <a:r>
              <a:rPr lang="en-US" dirty="0"/>
              <a:t>Observe recommended cautions/contraindications to using 2% preservative and epinephrine free lidocaine (intravenous lidocaine)</a:t>
            </a:r>
          </a:p>
          <a:p>
            <a:pPr lvl="0"/>
            <a:r>
              <a:rPr lang="en-US" dirty="0"/>
              <a:t>Confirm lidocaine dose per institutional protocol</a:t>
            </a:r>
          </a:p>
          <a:p>
            <a:pPr marL="239584" indent="-239584">
              <a:buFont typeface="+mj-lt"/>
              <a:buAutoNum type="arabicPeriod"/>
            </a:pPr>
            <a:r>
              <a:rPr lang="en-US" dirty="0"/>
              <a:t>Prime extension set with </a:t>
            </a:r>
            <a:r>
              <a:rPr lang="en-US" dirty="0" smtClean="0"/>
              <a:t>lidocaine  </a:t>
            </a:r>
            <a:r>
              <a:rPr lang="en-US" i="1" dirty="0" smtClean="0"/>
              <a:t>Note </a:t>
            </a:r>
            <a:r>
              <a:rPr lang="en-US" i="1" dirty="0"/>
              <a:t>that the priming volume of the EZ-Connect</a:t>
            </a:r>
            <a:r>
              <a:rPr lang="en-US" i="1" baseline="30000" dirty="0"/>
              <a:t>®</a:t>
            </a:r>
            <a:r>
              <a:rPr lang="en-US" i="1" dirty="0"/>
              <a:t> Extension Set is approximately 1.0 mL </a:t>
            </a:r>
            <a:endParaRPr lang="en-US" dirty="0"/>
          </a:p>
          <a:p>
            <a:pPr marL="239584" indent="-239584">
              <a:buFont typeface="+mj-lt"/>
              <a:buAutoNum type="arabicPeriod" startAt="2"/>
            </a:pPr>
            <a:r>
              <a:rPr lang="en-US" dirty="0"/>
              <a:t>Slowly infuse lidocaine 40 mg IO over 120 seconds</a:t>
            </a:r>
          </a:p>
          <a:p>
            <a:r>
              <a:rPr lang="en-US" dirty="0"/>
              <a:t>            Allow lidocaine to dwell in IO space 60 seconds</a:t>
            </a:r>
          </a:p>
          <a:p>
            <a:pPr marL="239584" indent="-239584">
              <a:buFont typeface="+mj-lt"/>
              <a:buAutoNum type="arabicPeriod" startAt="3"/>
            </a:pPr>
            <a:r>
              <a:rPr lang="en-US" dirty="0"/>
              <a:t>Flush with </a:t>
            </a:r>
            <a:r>
              <a:rPr lang="en-US" dirty="0" smtClean="0"/>
              <a:t>5-10 </a:t>
            </a:r>
            <a:r>
              <a:rPr lang="en-US" dirty="0"/>
              <a:t>mL of normal saline</a:t>
            </a:r>
          </a:p>
          <a:p>
            <a:pPr marL="239584" indent="-239584">
              <a:buFont typeface="+mj-lt"/>
              <a:buAutoNum type="arabicPeriod" startAt="3"/>
            </a:pPr>
            <a:r>
              <a:rPr lang="en-US" dirty="0"/>
              <a:t>Slowly administer an additional 20 mg of lidocaine IO over 60 seconds</a:t>
            </a:r>
          </a:p>
          <a:p>
            <a:r>
              <a:rPr lang="en-US" dirty="0"/>
              <a:t>            Repeat PRN </a:t>
            </a:r>
          </a:p>
          <a:p>
            <a:r>
              <a:rPr lang="en-US" dirty="0"/>
              <a:t>Consider systemic pain control for patients not responding to IO lidocaine</a:t>
            </a:r>
          </a:p>
          <a:p>
            <a:r>
              <a:rPr lang="en-US" dirty="0"/>
              <a:t> </a:t>
            </a:r>
          </a:p>
          <a:p>
            <a:r>
              <a:rPr lang="en-US" dirty="0"/>
              <a:t> </a:t>
            </a:r>
            <a:r>
              <a:rPr lang="en-US" b="1" u="sng" dirty="0"/>
              <a:t>Recommended anesthetic for infant/child responsive to pain:</a:t>
            </a:r>
            <a:endParaRPr lang="en-US" dirty="0"/>
          </a:p>
          <a:p>
            <a:pPr lvl="0"/>
            <a:r>
              <a:rPr lang="en-US" dirty="0"/>
              <a:t>Observe recommended cautions/contraindications to using 2% preservative and epinephrine free lidocaine (intravenous lidocaine)</a:t>
            </a:r>
          </a:p>
          <a:p>
            <a:pPr lvl="0"/>
            <a:r>
              <a:rPr lang="en-US" dirty="0"/>
              <a:t>Confirm lidocaine dose per institutional </a:t>
            </a:r>
            <a:r>
              <a:rPr lang="en-US" dirty="0" smtClean="0"/>
              <a:t>protocol; usual </a:t>
            </a:r>
            <a:r>
              <a:rPr lang="en-US" dirty="0"/>
              <a:t>initial dose is 0.5 mg/kg, not to exceed 40 mg</a:t>
            </a:r>
          </a:p>
          <a:p>
            <a:pPr marL="239584" indent="-239584">
              <a:buFont typeface="+mj-lt"/>
              <a:buAutoNum type="arabicPeriod"/>
            </a:pPr>
            <a:r>
              <a:rPr lang="en-US" dirty="0"/>
              <a:t>Prime extension set with </a:t>
            </a:r>
            <a:r>
              <a:rPr lang="en-US" dirty="0" smtClean="0"/>
              <a:t>lidocaine  </a:t>
            </a:r>
            <a:r>
              <a:rPr lang="en-US" i="1" dirty="0" smtClean="0"/>
              <a:t>Note </a:t>
            </a:r>
            <a:r>
              <a:rPr lang="en-US" i="1" dirty="0"/>
              <a:t>that the priming volume of the EZ-Connect</a:t>
            </a:r>
            <a:r>
              <a:rPr lang="en-US" i="1" baseline="30000" dirty="0"/>
              <a:t>®</a:t>
            </a:r>
            <a:r>
              <a:rPr lang="en-US" i="1" dirty="0"/>
              <a:t> Extension Set is approximately 1.0 mL </a:t>
            </a:r>
            <a:endParaRPr lang="en-US" dirty="0" smtClean="0">
              <a:effectLst/>
            </a:endParaRPr>
          </a:p>
          <a:p>
            <a:pPr marL="479167" lvl="1"/>
            <a:r>
              <a:rPr lang="en-US" dirty="0"/>
              <a:t>For small doses of lidocaine, consider administering by carefully attaching syringe directly to needle hub (prime extension set with normal saline)</a:t>
            </a:r>
            <a:endParaRPr lang="en-US" dirty="0" smtClean="0">
              <a:effectLst/>
            </a:endParaRPr>
          </a:p>
          <a:p>
            <a:pPr marL="239584" indent="-239584">
              <a:buFont typeface="+mj-lt"/>
              <a:buAutoNum type="arabicPeriod"/>
            </a:pPr>
            <a:r>
              <a:rPr lang="en-US" dirty="0"/>
              <a:t>Slowly infuse lidocaine over 120 seconds</a:t>
            </a:r>
            <a:endParaRPr lang="en-US" dirty="0" smtClean="0">
              <a:effectLst/>
            </a:endParaRPr>
          </a:p>
          <a:p>
            <a:pPr marL="479167" lvl="1"/>
            <a:r>
              <a:rPr lang="en-US" dirty="0"/>
              <a:t>Allow lidocaine to dwell in IO space 60 seconds	</a:t>
            </a:r>
          </a:p>
          <a:p>
            <a:pPr marL="239584" indent="-239584">
              <a:buFont typeface="+mj-lt"/>
              <a:buAutoNum type="arabicPeriod"/>
            </a:pPr>
            <a:r>
              <a:rPr lang="en-US" dirty="0"/>
              <a:t>Flush with 2-5 mL of normal saline</a:t>
            </a:r>
            <a:endParaRPr lang="en-US" dirty="0" smtClean="0">
              <a:effectLst/>
            </a:endParaRPr>
          </a:p>
          <a:p>
            <a:pPr marL="239584" indent="-239584">
              <a:buFont typeface="+mj-lt"/>
              <a:buAutoNum type="arabicPeriod"/>
            </a:pPr>
            <a:r>
              <a:rPr lang="en-US" dirty="0"/>
              <a:t>Slowly administer subsequent lidocaine (half the initial dose) IO over 60 seconds</a:t>
            </a:r>
            <a:endParaRPr lang="en-US" dirty="0" smtClean="0">
              <a:effectLst/>
            </a:endParaRPr>
          </a:p>
          <a:p>
            <a:pPr marL="479167" lvl="1"/>
            <a:r>
              <a:rPr lang="en-US" dirty="0"/>
              <a:t>Repeat PRN</a:t>
            </a:r>
            <a:endParaRPr lang="en-US" dirty="0" smtClean="0">
              <a:effectLst/>
            </a:endParaRPr>
          </a:p>
          <a:p>
            <a:r>
              <a:rPr lang="en-US" dirty="0"/>
              <a:t>Consider systemic pain control for patients not responding to IO lidocaine</a:t>
            </a:r>
          </a:p>
          <a:p>
            <a:r>
              <a:rPr lang="en-US" dirty="0"/>
              <a:t> </a:t>
            </a:r>
            <a:r>
              <a:rPr lang="en-US" b="1" dirty="0"/>
              <a:t> </a:t>
            </a:r>
            <a:endParaRPr lang="en-US" dirty="0"/>
          </a:p>
          <a:p>
            <a:r>
              <a:rPr lang="en-US" dirty="0"/>
              <a:t>The use of any medication, including lidocaine, given IV or IO is the responsibility of the treating physician, medical director or qualified prescriber and not an official recommendation of </a:t>
            </a:r>
            <a:r>
              <a:rPr lang="en-US" dirty="0" smtClean="0"/>
              <a:t>Teleflex Incorporated and its subsidiaries. </a:t>
            </a:r>
            <a:r>
              <a:rPr lang="en-US" dirty="0"/>
              <a:t>Teleflex is not the manufacturer of lidocaine, and the user should be familiar with the manufacturer’s instructions or directions for use for all indications, side-effects, contraindications, precautions and warnings of lidocaine.  Teleflex disclaims all liability for the use, application or interpretation of the use of this information in the medical treatment of any patient.  </a:t>
            </a:r>
            <a:r>
              <a:rPr lang="en-US" i="1" dirty="0"/>
              <a:t>Lidocaine dosing recommendations were developed based on research; for additional information, please visit </a:t>
            </a:r>
            <a:r>
              <a:rPr lang="en-US" u="sng" dirty="0">
                <a:hlinkClick r:id="rId3"/>
              </a:rPr>
              <a:t>www.eziocomfort.com</a:t>
            </a:r>
            <a:r>
              <a:rPr lang="en-US" i="1" dirty="0"/>
              <a:t>  </a:t>
            </a:r>
            <a:endParaRPr lang="en-US" dirty="0" smtClean="0">
              <a:effectLst/>
            </a:endParaRPr>
          </a:p>
          <a:p>
            <a:r>
              <a:rPr lang="en-US" dirty="0"/>
              <a:t>  </a:t>
            </a:r>
            <a:endParaRPr lang="en-US" dirty="0" smtClean="0">
              <a:effectLst/>
            </a:endParaRPr>
          </a:p>
        </p:txBody>
      </p:sp>
      <p:sp>
        <p:nvSpPr>
          <p:cNvPr id="4" name="Slide Number Placeholder 3"/>
          <p:cNvSpPr>
            <a:spLocks noGrp="1"/>
          </p:cNvSpPr>
          <p:nvPr>
            <p:ph type="sldNum" sz="quarter" idx="10"/>
          </p:nvPr>
        </p:nvSpPr>
        <p:spPr/>
        <p:txBody>
          <a:bodyPr/>
          <a:lstStyle/>
          <a:p>
            <a:fld id="{A4C2D714-A309-466E-A29F-60AC61356BA4}" type="slidenum">
              <a:rPr lang="en-US" smtClean="0"/>
              <a:t>26</a:t>
            </a:fld>
            <a:endParaRPr lang="en-US"/>
          </a:p>
        </p:txBody>
      </p:sp>
    </p:spTree>
    <p:extLst>
      <p:ext uri="{BB962C8B-B14F-4D97-AF65-F5344CB8AC3E}">
        <p14:creationId xmlns:p14="http://schemas.microsoft.com/office/powerpoint/2010/main" val="1049595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13055">
              <a:defRPr/>
            </a:pPr>
            <a:r>
              <a:rPr lang="en-US" dirty="0">
                <a:ea typeface="ＭＳ Ｐゴシック" pitchFamily="34" charset="-128"/>
              </a:rPr>
              <a:t>Care and maintenance of the IO c</a:t>
            </a:r>
            <a:r>
              <a:rPr lang="en-US" dirty="0"/>
              <a:t>atheter </a:t>
            </a:r>
            <a:r>
              <a:rPr lang="en-US" dirty="0">
                <a:ea typeface="ＭＳ Ｐゴシック" pitchFamily="34" charset="-128"/>
              </a:rPr>
              <a:t>is similar to other venous access </a:t>
            </a:r>
            <a:r>
              <a:rPr lang="en-US" dirty="0" smtClean="0">
                <a:ea typeface="ＭＳ Ｐゴシック" pitchFamily="34" charset="-128"/>
              </a:rPr>
              <a:t>routes.  E</a:t>
            </a:r>
            <a:r>
              <a:rPr lang="en-US" dirty="0" smtClean="0"/>
              <a:t>nsure </a:t>
            </a:r>
            <a:r>
              <a:rPr lang="en-US" dirty="0"/>
              <a:t>the site is intact and catheter is securely in place, </a:t>
            </a:r>
            <a:r>
              <a:rPr lang="en-US" dirty="0" smtClean="0"/>
              <a:t>connections </a:t>
            </a:r>
            <a:r>
              <a:rPr lang="en-US" dirty="0"/>
              <a:t>are </a:t>
            </a:r>
            <a:r>
              <a:rPr lang="en-US" dirty="0" smtClean="0"/>
              <a:t>secure and dressing is clean,</a:t>
            </a:r>
            <a:r>
              <a:rPr lang="en-US" baseline="0" dirty="0" smtClean="0"/>
              <a:t> dry &amp; intact.</a:t>
            </a:r>
          </a:p>
          <a:p>
            <a:pPr defTabSz="1013055">
              <a:defRPr/>
            </a:pPr>
            <a:r>
              <a:rPr lang="en-US" dirty="0" smtClean="0">
                <a:ea typeface="ＭＳ Ｐゴシック" pitchFamily="34" charset="-128"/>
              </a:rPr>
              <a:t>Confirm catheter patency</a:t>
            </a:r>
            <a:r>
              <a:rPr lang="en-US" baseline="0" dirty="0" smtClean="0">
                <a:ea typeface="ＭＳ Ｐゴシック" pitchFamily="34" charset="-128"/>
              </a:rPr>
              <a:t>/</a:t>
            </a:r>
            <a:r>
              <a:rPr lang="en-US" dirty="0" smtClean="0">
                <a:ea typeface="ＭＳ Ｐゴシック" pitchFamily="34" charset="-128"/>
              </a:rPr>
              <a:t>placement </a:t>
            </a:r>
            <a:r>
              <a:rPr lang="en-US" dirty="0">
                <a:ea typeface="ＭＳ Ｐゴシック" pitchFamily="34" charset="-128"/>
              </a:rPr>
              <a:t>prior </a:t>
            </a:r>
            <a:r>
              <a:rPr lang="en-US" dirty="0" smtClean="0">
                <a:ea typeface="ＭＳ Ｐゴシック" pitchFamily="34" charset="-128"/>
              </a:rPr>
              <a:t>to and throughout </a:t>
            </a:r>
            <a:r>
              <a:rPr lang="en-US" dirty="0">
                <a:ea typeface="ＭＳ Ｐゴシック" pitchFamily="34" charset="-128"/>
              </a:rPr>
              <a:t>medication </a:t>
            </a:r>
            <a:r>
              <a:rPr lang="en-US" dirty="0" smtClean="0">
                <a:ea typeface="ＭＳ Ｐゴシック" pitchFamily="34" charset="-128"/>
              </a:rPr>
              <a:t>and </a:t>
            </a:r>
            <a:r>
              <a:rPr lang="en-US" dirty="0">
                <a:ea typeface="ＭＳ Ｐゴシック" pitchFamily="34" charset="-128"/>
              </a:rPr>
              <a:t>fluid </a:t>
            </a:r>
            <a:r>
              <a:rPr lang="en-US" dirty="0" smtClean="0">
                <a:ea typeface="ＭＳ Ｐゴシック" pitchFamily="34" charset="-128"/>
              </a:rPr>
              <a:t>administration.</a:t>
            </a:r>
          </a:p>
          <a:p>
            <a:pPr defTabSz="1013055">
              <a:defRPr/>
            </a:pPr>
            <a:r>
              <a:rPr lang="en-US" dirty="0" smtClean="0"/>
              <a:t>Repeat </a:t>
            </a:r>
            <a:r>
              <a:rPr lang="en-US" dirty="0"/>
              <a:t>a rapid normal saline flush as </a:t>
            </a:r>
            <a:r>
              <a:rPr lang="en-US" dirty="0" smtClean="0"/>
              <a:t>needed</a:t>
            </a:r>
          </a:p>
          <a:p>
            <a:pPr defTabSz="1013055">
              <a:defRPr/>
            </a:pPr>
            <a:r>
              <a:rPr lang="en-US" dirty="0" smtClean="0"/>
              <a:t>Monitor</a:t>
            </a:r>
            <a:r>
              <a:rPr lang="en-US" dirty="0" smtClean="0">
                <a:ea typeface="ＭＳ Ｐゴシック" pitchFamily="34" charset="-128"/>
              </a:rPr>
              <a:t> </a:t>
            </a:r>
            <a:r>
              <a:rPr lang="en-US" dirty="0">
                <a:ea typeface="ＭＳ Ｐゴシック" pitchFamily="34" charset="-128"/>
              </a:rPr>
              <a:t>frequently for evidence of complications.  </a:t>
            </a:r>
          </a:p>
          <a:p>
            <a:pPr defTabSz="1013055">
              <a:defRPr/>
            </a:pPr>
            <a:endParaRPr lang="en-US" dirty="0" smtClean="0">
              <a:ea typeface="ＭＳ Ｐゴシック" pitchFamily="34" charset="-128"/>
            </a:endParaRPr>
          </a:p>
          <a:p>
            <a:pPr defTabSz="1013055" eaLnBrk="0" fontAlgn="base" hangingPunct="0">
              <a:spcBef>
                <a:spcPct val="30000"/>
              </a:spcBef>
              <a:spcAft>
                <a:spcPct val="0"/>
              </a:spcAft>
              <a:defRPr/>
            </a:pPr>
            <a:r>
              <a:rPr lang="en-US" dirty="0" smtClean="0">
                <a:ea typeface="ＭＳ Ｐゴシック" pitchFamily="34" charset="-128"/>
              </a:rPr>
              <a:t>Infiltration/extravasation is </a:t>
            </a:r>
            <a:r>
              <a:rPr lang="en-US" dirty="0">
                <a:ea typeface="ＭＳ Ｐゴシック" pitchFamily="34" charset="-128"/>
              </a:rPr>
              <a:t>the most common complication associated with IO insertion, and can lead to serious complications such as compartment syndrome and necrosis. The c</a:t>
            </a:r>
            <a:r>
              <a:rPr lang="en-US" dirty="0"/>
              <a:t>atheter </a:t>
            </a:r>
            <a:r>
              <a:rPr lang="en-US" dirty="0">
                <a:ea typeface="ＭＳ Ｐゴシック" pitchFamily="34" charset="-128"/>
              </a:rPr>
              <a:t>insertion site and posterior compartments (depending on insertion site) should be monitored frequently for any signs of </a:t>
            </a:r>
            <a:r>
              <a:rPr lang="en-US" dirty="0" smtClean="0">
                <a:ea typeface="ＭＳ Ｐゴシック" pitchFamily="34" charset="-128"/>
              </a:rPr>
              <a:t>infiltration/extravasation</a:t>
            </a:r>
            <a:r>
              <a:rPr lang="en-US" dirty="0">
                <a:ea typeface="ＭＳ Ｐゴシック" pitchFamily="34" charset="-128"/>
              </a:rPr>
              <a:t>, localized inflammation, limb perfusion or </a:t>
            </a:r>
            <a:r>
              <a:rPr lang="en-US" dirty="0" smtClean="0">
                <a:ea typeface="ＭＳ Ｐゴシック" pitchFamily="34" charset="-128"/>
              </a:rPr>
              <a:t>dislodgement.  As with any line, manipulation</a:t>
            </a:r>
            <a:r>
              <a:rPr lang="en-US" baseline="0" dirty="0" smtClean="0">
                <a:ea typeface="ＭＳ Ｐゴシック" pitchFamily="34" charset="-128"/>
              </a:rPr>
              <a:t> and patient transport are critical times for ensuring patency remains intact.</a:t>
            </a:r>
            <a:r>
              <a:rPr lang="en-US" dirty="0" smtClean="0">
                <a:ea typeface="ＭＳ Ｐゴシック" pitchFamily="34" charset="-128"/>
              </a:rPr>
              <a:t> </a:t>
            </a:r>
            <a:endParaRPr lang="en-US" dirty="0">
              <a:ea typeface="ＭＳ Ｐゴシック" pitchFamily="34" charset="-128"/>
            </a:endParaRPr>
          </a:p>
          <a:p>
            <a:pPr defTabSz="1013055" eaLnBrk="0" fontAlgn="base" hangingPunct="0">
              <a:spcBef>
                <a:spcPct val="30000"/>
              </a:spcBef>
              <a:spcAft>
                <a:spcPct val="0"/>
              </a:spcAft>
              <a:defRPr/>
            </a:pPr>
            <a:endParaRPr lang="en-US" dirty="0"/>
          </a:p>
          <a:p>
            <a:pPr defTabSz="1013055" eaLnBrk="0" fontAlgn="base" hangingPunct="0">
              <a:spcBef>
                <a:spcPct val="30000"/>
              </a:spcBef>
              <a:spcAft>
                <a:spcPct val="0"/>
              </a:spcAft>
              <a:defRPr/>
            </a:pPr>
            <a:r>
              <a:rPr lang="en-US" dirty="0"/>
              <a:t>Assess patient comfort and manage infusion related pain.  </a:t>
            </a:r>
          </a:p>
          <a:p>
            <a:pPr defTabSz="1013055" fontAlgn="base">
              <a:spcBef>
                <a:spcPct val="0"/>
              </a:spcBef>
              <a:spcAft>
                <a:spcPct val="0"/>
              </a:spcAft>
              <a:defRPr/>
            </a:pPr>
            <a:endParaRPr lang="en-US" kern="0" dirty="0"/>
          </a:p>
          <a:p>
            <a:pPr defTabSz="1013055" fontAlgn="base">
              <a:spcBef>
                <a:spcPct val="0"/>
              </a:spcBef>
              <a:spcAft>
                <a:spcPct val="0"/>
              </a:spcAft>
              <a:defRPr/>
            </a:pPr>
            <a:r>
              <a:rPr lang="en-US" kern="0" dirty="0"/>
              <a:t>Consider adding an IO documentation template to your computer charting.</a:t>
            </a:r>
          </a:p>
          <a:p>
            <a:pPr defTabSz="1013055" fontAlgn="base">
              <a:spcBef>
                <a:spcPct val="0"/>
              </a:spcBef>
              <a:spcAft>
                <a:spcPct val="0"/>
              </a:spcAft>
              <a:defRPr/>
            </a:pPr>
            <a:endParaRPr lang="en-US" sz="1300" kern="0" dirty="0"/>
          </a:p>
          <a:p>
            <a:pPr defTabSz="1013055" fontAlgn="base">
              <a:spcBef>
                <a:spcPct val="0"/>
              </a:spcBef>
              <a:spcAft>
                <a:spcPct val="0"/>
              </a:spcAft>
              <a:defRPr/>
            </a:pPr>
            <a:r>
              <a:rPr lang="en-US" sz="1400" dirty="0">
                <a:ea typeface="ＭＳ Ｐゴシック" pitchFamily="34" charset="-128"/>
              </a:rPr>
              <a:t>The catheter may remain in place up to 24 hours and is </a:t>
            </a:r>
            <a:r>
              <a:rPr lang="en-US" sz="1400" u="sng" dirty="0">
                <a:ea typeface="ＭＳ Ｐゴシック" pitchFamily="34" charset="-128"/>
              </a:rPr>
              <a:t>not</a:t>
            </a:r>
            <a:r>
              <a:rPr lang="en-US" sz="1400" dirty="0">
                <a:ea typeface="ＭＳ Ｐゴシック" pitchFamily="34" charset="-128"/>
              </a:rPr>
              <a:t> MRI compatible. </a:t>
            </a:r>
            <a:endParaRPr lang="en-US" sz="1400" kern="0" dirty="0"/>
          </a:p>
          <a:p>
            <a:pPr defTabSz="1013055" fontAlgn="base">
              <a:spcBef>
                <a:spcPct val="0"/>
              </a:spcBef>
              <a:spcAft>
                <a:spcPct val="0"/>
              </a:spcAft>
              <a:defRPr/>
            </a:pPr>
            <a:endParaRPr lang="en-US" sz="1300" kern="0" dirty="0"/>
          </a:p>
          <a:p>
            <a:pPr eaLnBrk="1" hangingPunct="1">
              <a:spcBef>
                <a:spcPct val="0"/>
              </a:spcBef>
            </a:pPr>
            <a:r>
              <a:rPr lang="en-US" dirty="0" smtClean="0">
                <a:latin typeface="Verdana" pitchFamily="34" charset="0"/>
              </a:rPr>
              <a:t>   </a:t>
            </a:r>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27</a:t>
            </a:fld>
            <a:endParaRPr lang="en-US"/>
          </a:p>
        </p:txBody>
      </p:sp>
    </p:spTree>
    <p:extLst>
      <p:ext uri="{BB962C8B-B14F-4D97-AF65-F5344CB8AC3E}">
        <p14:creationId xmlns:p14="http://schemas.microsoft.com/office/powerpoint/2010/main" val="24657569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Attach a </a:t>
            </a:r>
            <a:r>
              <a:rPr lang="en-US" dirty="0" err="1" smtClean="0"/>
              <a:t>luer</a:t>
            </a:r>
            <a:r>
              <a:rPr lang="en-US" baseline="0" dirty="0" smtClean="0"/>
              <a:t> </a:t>
            </a:r>
            <a:r>
              <a:rPr lang="en-US" dirty="0" smtClean="0"/>
              <a:t>lock </a:t>
            </a:r>
            <a:r>
              <a:rPr lang="en-US" dirty="0"/>
              <a:t>syringe to the hub of the catheter. Rotate syringe and catheter clockwise while pulling straight out to withdraw catheter. </a:t>
            </a:r>
            <a:r>
              <a:rPr lang="en-US" b="1" i="1" dirty="0"/>
              <a:t>Do not rock or bend  during removal </a:t>
            </a:r>
            <a:r>
              <a:rPr lang="en-US" dirty="0"/>
              <a:t>to prevent the hub breaking off the catheter</a:t>
            </a:r>
            <a:r>
              <a:rPr lang="en-US" b="1" i="1" dirty="0"/>
              <a:t>. </a:t>
            </a:r>
            <a:r>
              <a:rPr lang="en-US" dirty="0"/>
              <a:t> </a:t>
            </a:r>
            <a:r>
              <a:rPr lang="en-US" dirty="0" smtClean="0">
                <a:ea typeface="MS PGothic" pitchFamily="34" charset="-128"/>
              </a:rPr>
              <a:t>Dispose </a:t>
            </a:r>
            <a:r>
              <a:rPr lang="en-US" dirty="0">
                <a:ea typeface="MS PGothic" pitchFamily="34" charset="-128"/>
              </a:rPr>
              <a:t>of all sharps and biohazard materials using standard biohazard practices and disposal containers. </a:t>
            </a:r>
          </a:p>
          <a:p>
            <a:pPr eaLnBrk="1" hangingPunct="1">
              <a:spcBef>
                <a:spcPct val="0"/>
              </a:spcBef>
            </a:pPr>
            <a:endParaRPr lang="en-US" dirty="0">
              <a:ea typeface="MS PGothic" pitchFamily="34" charset="-128"/>
            </a:endParaRPr>
          </a:p>
          <a:p>
            <a:pPr defTabSz="1013055">
              <a:spcBef>
                <a:spcPct val="0"/>
              </a:spcBef>
              <a:defRPr/>
            </a:pPr>
            <a:r>
              <a:rPr lang="en-US" dirty="0"/>
              <a:t>Dress site as appropriate.  There are no activity restrictions after the catheter is removed.  </a:t>
            </a:r>
          </a:p>
          <a:p>
            <a:pPr eaLnBrk="1" hangingPunct="1">
              <a:spcBef>
                <a:spcPct val="0"/>
              </a:spcBef>
            </a:pPr>
            <a:endParaRPr lang="en-US" dirty="0">
              <a:ea typeface="MS PGothic" pitchFamily="34" charset="-128"/>
            </a:endParaRPr>
          </a:p>
          <a:p>
            <a:pPr eaLnBrk="1" hangingPunct="1">
              <a:spcBef>
                <a:spcPct val="0"/>
              </a:spcBef>
            </a:pPr>
            <a:r>
              <a:rPr lang="en-US" dirty="0">
                <a:ea typeface="MS PGothic" pitchFamily="34" charset="-128"/>
              </a:rPr>
              <a:t>The patient should be directed to seek medical care if they experience signs and symptoms of infection, pain near the insertion site or any other unusual symptoms.  </a:t>
            </a:r>
            <a:endParaRPr lang="en-US" dirty="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28</a:t>
            </a:fld>
            <a:endParaRPr lang="en-US"/>
          </a:p>
        </p:txBody>
      </p:sp>
    </p:spTree>
    <p:extLst>
      <p:ext uri="{BB962C8B-B14F-4D97-AF65-F5344CB8AC3E}">
        <p14:creationId xmlns:p14="http://schemas.microsoft.com/office/powerpoint/2010/main" val="3938880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latin typeface="+mn-lt"/>
                <a:ea typeface="MS PGothic" pitchFamily="34" charset="-128"/>
              </a:rPr>
              <a:t>Drivers are sealed and not intended to be opened.  Batteries are not replaceable.  </a:t>
            </a:r>
          </a:p>
          <a:p>
            <a:pPr eaLnBrk="1" hangingPunct="1">
              <a:spcBef>
                <a:spcPct val="0"/>
              </a:spcBef>
            </a:pPr>
            <a:endParaRPr lang="en-US" dirty="0" smtClean="0">
              <a:latin typeface="+mn-lt"/>
              <a:ea typeface="MS PGothic" pitchFamily="34" charset="-128"/>
            </a:endParaRPr>
          </a:p>
          <a:p>
            <a:pPr eaLnBrk="1" hangingPunct="1">
              <a:spcBef>
                <a:spcPct val="0"/>
              </a:spcBef>
            </a:pPr>
            <a:r>
              <a:rPr lang="en-US" dirty="0" smtClean="0">
                <a:latin typeface="+mn-lt"/>
                <a:ea typeface="MS PGothic" pitchFamily="34" charset="-128"/>
              </a:rPr>
              <a:t>The driver is manufactured using a non-porous, fluid-resistant, medical-grade plastic covering; however, it is not fluid-proof.</a:t>
            </a:r>
            <a:r>
              <a:rPr lang="en-US" baseline="0" dirty="0" smtClean="0">
                <a:latin typeface="+mn-lt"/>
                <a:ea typeface="MS PGothic" pitchFamily="34" charset="-128"/>
              </a:rPr>
              <a:t>  </a:t>
            </a:r>
            <a:r>
              <a:rPr lang="en-US" dirty="0" smtClean="0">
                <a:latin typeface="+mn-lt"/>
                <a:ea typeface="MS PGothic" pitchFamily="34" charset="-128"/>
              </a:rPr>
              <a:t>For cleaning purposes, the driver should </a:t>
            </a:r>
            <a:r>
              <a:rPr lang="en-US" i="1" dirty="0" smtClean="0">
                <a:latin typeface="+mn-lt"/>
                <a:ea typeface="MS PGothic" pitchFamily="34" charset="-128"/>
              </a:rPr>
              <a:t>never be submerged </a:t>
            </a:r>
            <a:r>
              <a:rPr lang="en-US" dirty="0" smtClean="0">
                <a:latin typeface="+mn-lt"/>
                <a:ea typeface="MS PGothic" pitchFamily="34" charset="-128"/>
              </a:rPr>
              <a:t>in any cleaning solution.</a:t>
            </a:r>
            <a:r>
              <a:rPr lang="en-US" baseline="0" dirty="0" smtClean="0">
                <a:latin typeface="+mn-lt"/>
                <a:ea typeface="MS PGothic" pitchFamily="34" charset="-128"/>
              </a:rPr>
              <a:t> Follow the driver’s Instructions for Use when cleaning.  C</a:t>
            </a:r>
            <a:r>
              <a:rPr lang="en-US" dirty="0" smtClean="0">
                <a:latin typeface="+mn-lt"/>
                <a:ea typeface="MS PGothic" pitchFamily="34" charset="-128"/>
              </a:rPr>
              <a:t>heck to ensure that nothing has attached to the magnetic tip.</a:t>
            </a:r>
            <a:r>
              <a:rPr lang="en-US" baseline="0" dirty="0" smtClean="0">
                <a:latin typeface="+mn-lt"/>
                <a:ea typeface="MS PGothic" pitchFamily="34" charset="-128"/>
              </a:rPr>
              <a:t>  If NOT storing driver in case, th</a:t>
            </a:r>
            <a:r>
              <a:rPr lang="en-US" dirty="0" smtClean="0">
                <a:latin typeface="+mn-lt"/>
                <a:ea typeface="MS PGothic" pitchFamily="34" charset="-128"/>
              </a:rPr>
              <a:t>e trigger guard may be placed</a:t>
            </a:r>
            <a:r>
              <a:rPr lang="en-US" baseline="0" dirty="0" smtClean="0">
                <a:latin typeface="+mn-lt"/>
                <a:ea typeface="MS PGothic" pitchFamily="34" charset="-128"/>
              </a:rPr>
              <a:t> to secur</a:t>
            </a:r>
            <a:r>
              <a:rPr lang="en-US" dirty="0" smtClean="0">
                <a:latin typeface="+mn-lt"/>
                <a:ea typeface="MS PGothic" pitchFamily="34" charset="-128"/>
              </a:rPr>
              <a:t>e the trigger from accidental discharge/battery waste.  The red</a:t>
            </a:r>
            <a:r>
              <a:rPr lang="en-US" baseline="0" dirty="0" smtClean="0">
                <a:latin typeface="+mn-lt"/>
                <a:ea typeface="MS PGothic" pitchFamily="34" charset="-128"/>
              </a:rPr>
              <a:t> battery indicator light will illuminate when approximately 10% of battery life remains.  </a:t>
            </a:r>
            <a:endParaRPr lang="en-US" dirty="0" smtClean="0">
              <a:latin typeface="+mn-lt"/>
              <a:ea typeface="MS PGothic" pitchFamily="34" charset="-128"/>
            </a:endParaRPr>
          </a:p>
          <a:p>
            <a:pPr eaLnBrk="1" hangingPunct="1">
              <a:spcBef>
                <a:spcPct val="0"/>
              </a:spcBef>
            </a:pPr>
            <a:r>
              <a:rPr lang="en-US" dirty="0" smtClean="0">
                <a:latin typeface="+mn-lt"/>
                <a:ea typeface="MS PGothic" pitchFamily="34" charset="-128"/>
              </a:rPr>
              <a:t> </a:t>
            </a:r>
          </a:p>
          <a:p>
            <a:r>
              <a:rPr lang="en-US" dirty="0" smtClean="0">
                <a:latin typeface="+mn-lt"/>
                <a:ea typeface="ＭＳ Ｐゴシック"/>
                <a:cs typeface="ＭＳ Ｐゴシック"/>
              </a:rPr>
              <a:t>If your clinical environment requires sterilization, the driver can be sterilized using the STERRAD</a:t>
            </a:r>
            <a:r>
              <a:rPr lang="en-US" baseline="30000" dirty="0" smtClean="0">
                <a:latin typeface="+mn-lt"/>
                <a:ea typeface="ＭＳ Ｐゴシック"/>
                <a:cs typeface="ＭＳ Ｐゴシック"/>
              </a:rPr>
              <a:t>®</a:t>
            </a:r>
            <a:r>
              <a:rPr lang="en-US" dirty="0" smtClean="0">
                <a:latin typeface="+mn-lt"/>
                <a:ea typeface="ＭＳ Ｐゴシック"/>
                <a:cs typeface="ＭＳ Ｐゴシック"/>
              </a:rPr>
              <a:t> 100S, NX Standard cycle, and 100NX Standard cycle. </a:t>
            </a:r>
          </a:p>
          <a:p>
            <a:pPr defTabSz="1013055">
              <a:defRPr/>
            </a:pPr>
            <a:r>
              <a:rPr lang="en-US" dirty="0" smtClean="0">
                <a:latin typeface="+mn-lt"/>
                <a:ea typeface="ＭＳ Ｐゴシック"/>
                <a:cs typeface="ＭＳ Ｐゴシック"/>
              </a:rPr>
              <a:t> </a:t>
            </a:r>
            <a:endParaRPr lang="en-US" dirty="0" smtClean="0">
              <a:latin typeface="+mn-lt"/>
              <a:ea typeface="MS PGothic" pitchFamily="34" charset="-128"/>
            </a:endParaRPr>
          </a:p>
          <a:p>
            <a:pPr defTabSz="1013055">
              <a:defRPr/>
            </a:pPr>
            <a:r>
              <a:rPr lang="en-US" dirty="0" smtClean="0">
                <a:latin typeface="+mn-lt"/>
                <a:ea typeface="MS PGothic" pitchFamily="34" charset="-128"/>
              </a:rPr>
              <a:t>Refer to the Instructions</a:t>
            </a:r>
            <a:r>
              <a:rPr lang="en-US" baseline="0" dirty="0" smtClean="0">
                <a:latin typeface="+mn-lt"/>
                <a:ea typeface="MS PGothic" pitchFamily="34" charset="-128"/>
              </a:rPr>
              <a:t> For Use (IFU)</a:t>
            </a:r>
            <a:r>
              <a:rPr lang="en-US" dirty="0" smtClean="0">
                <a:latin typeface="+mn-lt"/>
                <a:ea typeface="MS PGothic" pitchFamily="34" charset="-128"/>
              </a:rPr>
              <a:t> for more detailed information.</a:t>
            </a:r>
            <a:r>
              <a:rPr lang="en-US" baseline="0" dirty="0" smtClean="0">
                <a:latin typeface="+mn-lt"/>
                <a:ea typeface="MS PGothic" pitchFamily="34" charset="-128"/>
              </a:rPr>
              <a:t> </a:t>
            </a:r>
            <a:endParaRPr lang="en-US" dirty="0" smtClean="0">
              <a:latin typeface="+mn-lt"/>
              <a:ea typeface="MS PGothic" pitchFamily="34" charset="-128"/>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29</a:t>
            </a:fld>
            <a:endParaRPr lang="en-US"/>
          </a:p>
        </p:txBody>
      </p:sp>
    </p:spTree>
    <p:extLst>
      <p:ext uri="{BB962C8B-B14F-4D97-AF65-F5344CB8AC3E}">
        <p14:creationId xmlns:p14="http://schemas.microsoft.com/office/powerpoint/2010/main" val="4126661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ARROW</a:t>
            </a:r>
            <a:r>
              <a:rPr lang="en-US" baseline="30000" dirty="0"/>
              <a:t>®</a:t>
            </a:r>
            <a:r>
              <a:rPr lang="en-US" dirty="0"/>
              <a:t> EZ-IO</a:t>
            </a:r>
            <a:r>
              <a:rPr lang="en-US" baseline="30000" dirty="0"/>
              <a:t>®</a:t>
            </a:r>
            <a:r>
              <a:rPr lang="en-US" dirty="0"/>
              <a:t> Intraosseous Vascular Access System is designed to be a safe, effective solution for </a:t>
            </a:r>
            <a:r>
              <a:rPr lang="en-US" dirty="0" smtClean="0"/>
              <a:t>fast vascular </a:t>
            </a:r>
            <a:r>
              <a:rPr lang="en-US" dirty="0"/>
              <a:t>access when you’re facing difficult vascular access (DVA) challenges in emergent, urgent or medically necessary situations for adult and pediatric </a:t>
            </a:r>
            <a:r>
              <a:rPr lang="en-US" dirty="0" smtClean="0"/>
              <a:t>patients for</a:t>
            </a:r>
            <a:r>
              <a:rPr lang="en-US" baseline="0" dirty="0" smtClean="0"/>
              <a:t> 24 hours</a:t>
            </a:r>
            <a:r>
              <a:rPr lang="en-US" dirty="0" smtClean="0"/>
              <a:t>.  </a:t>
            </a:r>
            <a:endParaRPr lang="en-US" dirty="0"/>
          </a:p>
          <a:p>
            <a:endParaRPr lang="en-US" dirty="0"/>
          </a:p>
          <a:p>
            <a:pPr defTabSz="1013055">
              <a:defRPr/>
            </a:pPr>
            <a:r>
              <a:rPr lang="en-US" dirty="0"/>
              <a:t>The system provides vascular access to the central circulation within seconds for the delivery of medications, intravenous (IV) fluids and blood products providing peripheral access with central performance. </a:t>
            </a:r>
          </a:p>
          <a:p>
            <a:endParaRPr lang="en-US" dirty="0"/>
          </a:p>
          <a:p>
            <a:pPr defTabSz="1013055">
              <a:defRPr/>
            </a:pPr>
            <a:endParaRPr lang="en-US" sz="800" baseline="30000" dirty="0"/>
          </a:p>
          <a:p>
            <a:r>
              <a:rPr lang="en-US" sz="800" dirty="0" smtClean="0"/>
              <a:t>There are few contraindications to IO access, and they are all relevant to site selection:</a:t>
            </a:r>
          </a:p>
          <a:p>
            <a:endParaRPr lang="en-US" sz="800" dirty="0" smtClean="0"/>
          </a:p>
          <a:p>
            <a:pPr marL="179688" indent="-179688">
              <a:buFont typeface="Arial" panose="020B0604020202020204" pitchFamily="34" charset="0"/>
              <a:buChar char="•"/>
            </a:pPr>
            <a:r>
              <a:rPr lang="en-US" sz="800" dirty="0" smtClean="0"/>
              <a:t>Trauma/Fracture (in the targeted bone) - If there is a fracture (or suspected fracture) in the bone in which the needle set is to be placed, an alternate site must be chosen.  When IO access is placed in a fractured bone, fluid may </a:t>
            </a:r>
            <a:r>
              <a:rPr lang="en-US" sz="800" dirty="0" err="1" smtClean="0"/>
              <a:t>extravasate</a:t>
            </a:r>
            <a:r>
              <a:rPr lang="en-US" sz="800" dirty="0" smtClean="0"/>
              <a:t> into the surrounding tissue through the fracture.  This can lead to complications including compartment syndrome.  If a tibial fracture is suspected, both the proximal and distal sites are contraindicated as they share a common pathway inside the bone. However, if the patient has a fractured femur and an intact tibia, the tibial sites could be considered – circulation from the lower leg should be assessed to determine the appropriateness for IO</a:t>
            </a:r>
            <a:r>
              <a:rPr lang="en-US" sz="800" baseline="0" dirty="0" smtClean="0"/>
              <a:t> </a:t>
            </a:r>
            <a:r>
              <a:rPr lang="en-US" sz="800" dirty="0" smtClean="0"/>
              <a:t>vascular access. </a:t>
            </a:r>
          </a:p>
          <a:p>
            <a:pPr marL="179688" indent="-179688">
              <a:buFont typeface="Arial" panose="020B0604020202020204" pitchFamily="34" charset="0"/>
              <a:buChar char="•"/>
            </a:pPr>
            <a:endParaRPr lang="en-US" sz="800" dirty="0" smtClean="0"/>
          </a:p>
          <a:p>
            <a:pPr marL="179688" indent="-179688">
              <a:buFont typeface="Arial" panose="020B0604020202020204" pitchFamily="34" charset="0"/>
              <a:buChar char="•"/>
            </a:pPr>
            <a:r>
              <a:rPr lang="en-US" sz="800" dirty="0" smtClean="0"/>
              <a:t>IO or attempted IO access in the target bone within the past 48 hours: Healing from intraosseous insertion generally takes approximately 48 hours and is required before another IO catheter can be safely placed in the same bone.  Within 48 hours fibrin formation and clotting are sufficient to prevent infiltration/extravasation through the previous IO access hole.  If IO access was attempted in the bone, the same consideration applies.  Complete healing, to the point where the</a:t>
            </a:r>
            <a:r>
              <a:rPr lang="en-US" sz="800" baseline="0" dirty="0" smtClean="0"/>
              <a:t> hole can no longer be detected by </a:t>
            </a:r>
            <a:r>
              <a:rPr lang="en-US" sz="800" baseline="0" dirty="0" err="1" smtClean="0"/>
              <a:t>Xray</a:t>
            </a:r>
            <a:r>
              <a:rPr lang="en-US" sz="800" baseline="0" dirty="0" smtClean="0"/>
              <a:t> </a:t>
            </a:r>
            <a:r>
              <a:rPr lang="en-US" sz="800" dirty="0" smtClean="0"/>
              <a:t>usually takes several days or weeks.</a:t>
            </a:r>
            <a:r>
              <a:rPr lang="en-US" sz="800" baseline="30000" dirty="0" smtClean="0"/>
              <a:t>1</a:t>
            </a:r>
            <a:r>
              <a:rPr lang="en-US" sz="800" dirty="0" smtClean="0"/>
              <a:t> </a:t>
            </a:r>
          </a:p>
          <a:p>
            <a:pPr marL="179688" indent="-179688">
              <a:buFont typeface="Arial" panose="020B0604020202020204" pitchFamily="34" charset="0"/>
              <a:buChar char="•"/>
            </a:pPr>
            <a:endParaRPr lang="en-US" sz="800" dirty="0" smtClean="0"/>
          </a:p>
          <a:p>
            <a:pPr marL="179688" indent="-179688">
              <a:buFont typeface="Arial" panose="020B0604020202020204" pitchFamily="34" charset="0"/>
              <a:buChar char="•"/>
            </a:pPr>
            <a:r>
              <a:rPr lang="en-US" sz="800" dirty="0" smtClean="0"/>
              <a:t>Prosthesis or previous orthopedic procedures near insertion site: If the patient has a surgical scar over a joint; assume there is a titanium appliance within the joint – and do not attempt IO access at that site. Select a different insertion site and assess that site for use.</a:t>
            </a:r>
          </a:p>
          <a:p>
            <a:pPr marL="179688" indent="-179688">
              <a:buFont typeface="Arial" panose="020B0604020202020204" pitchFamily="34" charset="0"/>
              <a:buChar char="•"/>
            </a:pPr>
            <a:endParaRPr lang="en-US" sz="800" dirty="0" smtClean="0"/>
          </a:p>
          <a:p>
            <a:pPr marL="179688" indent="-179688">
              <a:buFont typeface="Arial" panose="020B0604020202020204" pitchFamily="34" charset="0"/>
              <a:buChar char="•"/>
            </a:pPr>
            <a:r>
              <a:rPr lang="en-US" sz="800" dirty="0" smtClean="0"/>
              <a:t>Infection at the insertion site; do not insert the needle set through infected or inflamed tissue.    </a:t>
            </a:r>
          </a:p>
          <a:p>
            <a:pPr marL="179688" indent="-179688">
              <a:buFont typeface="Arial" panose="020B0604020202020204" pitchFamily="34" charset="0"/>
              <a:buChar char="•"/>
            </a:pPr>
            <a:endParaRPr lang="en-US" sz="800" dirty="0" smtClean="0"/>
          </a:p>
          <a:p>
            <a:pPr marL="179688" indent="-179688">
              <a:buFont typeface="Arial" panose="020B0604020202020204" pitchFamily="34" charset="0"/>
              <a:buChar char="•"/>
            </a:pPr>
            <a:r>
              <a:rPr lang="en-US" sz="800" dirty="0" smtClean="0"/>
              <a:t>Inability to locate landmarks (e.g. due to excessive tissue): Inability to locate insertion site landmarks for any reason (including excess adipose tissues) is a contraindication - select an alternate insertion site where landmarks are identifiable. </a:t>
            </a:r>
          </a:p>
          <a:p>
            <a:endParaRPr lang="en-US" sz="800" dirty="0" smtClean="0"/>
          </a:p>
          <a:p>
            <a:r>
              <a:rPr lang="en-US" sz="800" baseline="30000" dirty="0" smtClean="0"/>
              <a:t>1 </a:t>
            </a:r>
            <a:r>
              <a:rPr lang="en-US" sz="800" dirty="0" smtClean="0"/>
              <a:t> Miller LJ, Philbeck TE, Puga TA, Montez DF, Escobar GP. A pre-clinical study to determine the time to bone sealing and healing following intraosseous vascular access. Ann Emerg Med 2011;58(4S):S240. </a:t>
            </a:r>
            <a:r>
              <a:rPr lang="en-US" sz="800" i="1" dirty="0" smtClean="0"/>
              <a:t>Teleflex</a:t>
            </a:r>
            <a:r>
              <a:rPr lang="en-US" sz="800" i="1" baseline="0" dirty="0" smtClean="0"/>
              <a:t> Incorporated (</a:t>
            </a:r>
            <a:r>
              <a:rPr lang="en-US" sz="800" i="1" dirty="0" smtClean="0"/>
              <a:t>Vidacare LLC) Sponsored Research</a:t>
            </a:r>
            <a:endParaRPr lang="en-US" sz="800" dirty="0" smtClean="0"/>
          </a:p>
          <a:p>
            <a:endParaRPr lang="en-US" sz="800" dirty="0" smtClean="0"/>
          </a:p>
          <a:p>
            <a:endParaRPr lang="en-US" sz="800" dirty="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3</a:t>
            </a:fld>
            <a:endParaRPr lang="en-US"/>
          </a:p>
        </p:txBody>
      </p:sp>
    </p:spTree>
    <p:extLst>
      <p:ext uri="{BB962C8B-B14F-4D97-AF65-F5344CB8AC3E}">
        <p14:creationId xmlns:p14="http://schemas.microsoft.com/office/powerpoint/2010/main" val="32519405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4112" eaLnBrk="0" fontAlgn="base" hangingPunct="0">
              <a:spcBef>
                <a:spcPct val="30000"/>
              </a:spcBef>
              <a:spcAft>
                <a:spcPct val="0"/>
              </a:spcAft>
              <a:defRPr/>
            </a:pPr>
            <a:r>
              <a:rPr lang="en-US" dirty="0">
                <a:ea typeface="MS PGothic" pitchFamily="34" charset="-128"/>
              </a:rPr>
              <a:t>24/7 live clinical support is available by calling 800-680-4911.  This number can be found on our patient wristband and our website.  We place tremendous value on direct clinical feedback, so we invite you to visit our website to gain the newest, cutting edge product information as well as provide us with your direct feedback on our product’s performance.   </a:t>
            </a:r>
          </a:p>
          <a:p>
            <a:pPr defTabSz="994112" eaLnBrk="0" fontAlgn="base" hangingPunct="0">
              <a:spcBef>
                <a:spcPct val="30000"/>
              </a:spcBef>
              <a:spcAft>
                <a:spcPct val="0"/>
              </a:spcAft>
              <a:defRPr/>
            </a:pPr>
            <a:endParaRPr lang="en-US" dirty="0">
              <a:ea typeface="MS PGothic" pitchFamily="34" charset="-128"/>
            </a:endParaRPr>
          </a:p>
          <a:p>
            <a:r>
              <a:rPr lang="en-US" dirty="0"/>
              <a:t>We know how busy you are, and we are committed to providing you with the resources necessary to ensure policy development, education and competency is a seamless, comprehensive process.  Our experienced, professional clinicians are available to provide inservices, speaking engagements and professional education programs.  Additionally, these and other clinical professional resources are available:</a:t>
            </a:r>
          </a:p>
          <a:p>
            <a:endParaRPr lang="en-US" dirty="0"/>
          </a:p>
          <a:p>
            <a:pPr marL="179688" indent="-179688">
              <a:buFont typeface="Arial" panose="020B0604020202020204" pitchFamily="34" charset="0"/>
              <a:buChar char="•"/>
            </a:pPr>
            <a:r>
              <a:rPr lang="en-US" dirty="0"/>
              <a:t>Detailed educational videos appropriate for health care providers and patients</a:t>
            </a:r>
          </a:p>
          <a:p>
            <a:pPr marL="179688" indent="-179688">
              <a:buFont typeface="Arial" panose="020B0604020202020204" pitchFamily="34" charset="0"/>
              <a:buChar char="•"/>
            </a:pPr>
            <a:r>
              <a:rPr lang="en-US" dirty="0"/>
              <a:t>FAQs booklet: The Science &amp; Fundamentals of Intraosseous Vascular Access </a:t>
            </a:r>
          </a:p>
          <a:p>
            <a:pPr marL="179688" indent="-179688">
              <a:buFont typeface="Arial" panose="020B0604020202020204" pitchFamily="34" charset="0"/>
              <a:buChar char="•"/>
            </a:pPr>
            <a:r>
              <a:rPr lang="en-US" dirty="0"/>
              <a:t>Policy and procedure </a:t>
            </a:r>
            <a:r>
              <a:rPr lang="en-US" dirty="0" smtClean="0"/>
              <a:t>template</a:t>
            </a:r>
            <a:endParaRPr lang="en-US" dirty="0"/>
          </a:p>
          <a:p>
            <a:pPr marL="179688" indent="-179688">
              <a:buFont typeface="Arial" panose="020B0604020202020204" pitchFamily="34" charset="0"/>
              <a:buChar char="•"/>
            </a:pPr>
            <a:r>
              <a:rPr lang="en-US" dirty="0"/>
              <a:t>Hand </a:t>
            </a:r>
            <a:r>
              <a:rPr lang="en-US" dirty="0" smtClean="0"/>
              <a:t>outs, </a:t>
            </a:r>
            <a:r>
              <a:rPr lang="en-US" dirty="0"/>
              <a:t>educational brochures and posters</a:t>
            </a:r>
          </a:p>
          <a:p>
            <a:pPr marL="179688" indent="-179688">
              <a:buFont typeface="Arial" panose="020B0604020202020204" pitchFamily="34" charset="0"/>
              <a:buChar char="•"/>
            </a:pPr>
            <a:r>
              <a:rPr lang="en-US" dirty="0" smtClean="0"/>
              <a:t>Online guided presentation with examination and completion</a:t>
            </a:r>
            <a:r>
              <a:rPr lang="en-US" baseline="0" dirty="0" smtClean="0"/>
              <a:t> certificate</a:t>
            </a:r>
            <a:endParaRPr lang="en-US" dirty="0"/>
          </a:p>
          <a:p>
            <a:pPr marL="179688" indent="-179688">
              <a:buFont typeface="Arial" panose="020B0604020202020204" pitchFamily="34" charset="0"/>
              <a:buChar char="•"/>
            </a:pPr>
            <a:r>
              <a:rPr lang="en-US" dirty="0" smtClean="0"/>
              <a:t>Educational PowerPoint</a:t>
            </a:r>
            <a:r>
              <a:rPr lang="en-US" baseline="0" dirty="0" smtClean="0"/>
              <a:t> presentations</a:t>
            </a:r>
          </a:p>
          <a:p>
            <a:pPr marL="179688" indent="-179688">
              <a:buFont typeface="Arial" panose="020B0604020202020204" pitchFamily="34" charset="0"/>
              <a:buChar char="•"/>
            </a:pPr>
            <a:r>
              <a:rPr lang="en-US" baseline="0" dirty="0" smtClean="0"/>
              <a:t>Instructional videos</a:t>
            </a:r>
            <a:endParaRPr lang="en-US" dirty="0"/>
          </a:p>
          <a:p>
            <a:pPr marL="179688" indent="-179688">
              <a:buFont typeface="Arial" panose="020B0604020202020204" pitchFamily="34" charset="0"/>
              <a:buChar char="•"/>
            </a:pPr>
            <a:r>
              <a:rPr lang="en-US" dirty="0"/>
              <a:t>Competency checklist</a:t>
            </a:r>
          </a:p>
          <a:p>
            <a:pPr marL="179688" indent="-179688">
              <a:buFont typeface="Arial" panose="020B0604020202020204" pitchFamily="34" charset="0"/>
              <a:buChar char="•"/>
            </a:pPr>
            <a:r>
              <a:rPr lang="en-US" dirty="0"/>
              <a:t>Written quiz</a:t>
            </a:r>
          </a:p>
          <a:p>
            <a:pPr marL="179688" indent="-179688">
              <a:buFont typeface="Arial" panose="020B0604020202020204" pitchFamily="34" charset="0"/>
              <a:buChar char="•"/>
            </a:pPr>
            <a:r>
              <a:rPr lang="en-US" dirty="0"/>
              <a:t>QI/QA form</a:t>
            </a:r>
          </a:p>
          <a:p>
            <a:pPr marL="179688" indent="-179688">
              <a:buFont typeface="Arial" panose="020B0604020202020204" pitchFamily="34" charset="0"/>
              <a:buChar char="•"/>
            </a:pPr>
            <a:r>
              <a:rPr lang="en-US" dirty="0"/>
              <a:t>Difficult Vascular Access (DVA) </a:t>
            </a:r>
            <a:r>
              <a:rPr lang="en-US" dirty="0" smtClean="0"/>
              <a:t>algorithm</a:t>
            </a:r>
          </a:p>
          <a:p>
            <a:pPr marL="179688" indent="-179688">
              <a:buFont typeface="Arial" panose="020B0604020202020204" pitchFamily="34" charset="0"/>
              <a:buChar char="•"/>
            </a:pPr>
            <a:r>
              <a:rPr lang="en-US" dirty="0" smtClean="0"/>
              <a:t>And many other</a:t>
            </a:r>
            <a:r>
              <a:rPr lang="en-US" baseline="0" dirty="0" smtClean="0"/>
              <a:t> resources – please let us know what you are looking for!</a:t>
            </a:r>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30</a:t>
            </a:fld>
            <a:endParaRPr lang="en-US"/>
          </a:p>
        </p:txBody>
      </p:sp>
    </p:spTree>
    <p:extLst>
      <p:ext uri="{BB962C8B-B14F-4D97-AF65-F5344CB8AC3E}">
        <p14:creationId xmlns:p14="http://schemas.microsoft.com/office/powerpoint/2010/main" val="18434457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4C2D714-A309-466E-A29F-60AC61356BA4}" type="slidenum">
              <a:rPr lang="en-US" smtClean="0"/>
              <a:t>31</a:t>
            </a:fld>
            <a:endParaRPr lang="en-US"/>
          </a:p>
        </p:txBody>
      </p:sp>
    </p:spTree>
    <p:extLst>
      <p:ext uri="{BB962C8B-B14F-4D97-AF65-F5344CB8AC3E}">
        <p14:creationId xmlns:p14="http://schemas.microsoft.com/office/powerpoint/2010/main" val="2869818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buFontTx/>
              <a:buNone/>
            </a:pPr>
            <a:r>
              <a:rPr lang="en-US" dirty="0" smtClean="0">
                <a:latin typeface="+mn-lt"/>
                <a:ea typeface="Verdana" panose="020B0604030504040204" pitchFamily="34" charset="0"/>
                <a:cs typeface="Verdana" panose="020B0604030504040204" pitchFamily="34" charset="0"/>
              </a:rPr>
              <a:t>Intraosseous (IO) access has endured for more than 90 years as a safe and effective alternative for vascular access.</a:t>
            </a:r>
            <a:r>
              <a:rPr lang="en-US" baseline="0" dirty="0" smtClean="0">
                <a:latin typeface="+mn-lt"/>
                <a:ea typeface="Verdana" panose="020B0604030504040204" pitchFamily="34" charset="0"/>
                <a:cs typeface="Verdana" panose="020B0604030504040204" pitchFamily="34" charset="0"/>
              </a:rPr>
              <a:t>  </a:t>
            </a:r>
            <a:r>
              <a:rPr lang="en-US" dirty="0" smtClean="0">
                <a:latin typeface="+mn-lt"/>
                <a:ea typeface="Verdana" panose="020B0604030504040204" pitchFamily="34" charset="0"/>
                <a:cs typeface="Verdana" panose="020B0604030504040204" pitchFamily="34" charset="0"/>
              </a:rPr>
              <a:t>The technique of intraosseous vascular access was first described in medical literature  by Drinker et al in the 1920s.</a:t>
            </a:r>
            <a:r>
              <a:rPr lang="en-US" baseline="30000" dirty="0" smtClean="0">
                <a:latin typeface="+mn-lt"/>
                <a:ea typeface="Verdana" panose="020B0604030504040204" pitchFamily="34" charset="0"/>
                <a:cs typeface="Verdana" panose="020B0604030504040204" pitchFamily="34" charset="0"/>
              </a:rPr>
              <a:t>1</a:t>
            </a:r>
            <a:r>
              <a:rPr lang="en-US" dirty="0" smtClean="0">
                <a:latin typeface="+mn-lt"/>
                <a:ea typeface="Verdana" panose="020B0604030504040204" pitchFamily="34" charset="0"/>
                <a:cs typeface="Verdana" panose="020B0604030504040204" pitchFamily="34" charset="0"/>
              </a:rPr>
              <a:t>  </a:t>
            </a:r>
            <a:r>
              <a:rPr lang="en-US" dirty="0" smtClean="0">
                <a:solidFill>
                  <a:srgbClr val="535151"/>
                </a:solidFill>
                <a:latin typeface="+mn-lt"/>
                <a:ea typeface="Verdana" panose="020B0604030504040204" pitchFamily="34" charset="0"/>
                <a:cs typeface="Verdana" panose="020B0604030504040204" pitchFamily="34" charset="0"/>
              </a:rPr>
              <a:t>In 1942, Papper established that circulation times of intraosseous and intravenous fluids were essentially the same and that it was a viable option to other infusion techniques.</a:t>
            </a:r>
            <a:r>
              <a:rPr lang="en-US" baseline="30000" dirty="0" smtClean="0">
                <a:solidFill>
                  <a:srgbClr val="535151"/>
                </a:solidFill>
                <a:latin typeface="+mn-lt"/>
                <a:ea typeface="Verdana" panose="020B0604030504040204" pitchFamily="34" charset="0"/>
                <a:cs typeface="Verdana" panose="020B0604030504040204" pitchFamily="34" charset="0"/>
              </a:rPr>
              <a:t>2</a:t>
            </a:r>
            <a:endParaRPr lang="en-US" dirty="0" smtClean="0">
              <a:solidFill>
                <a:srgbClr val="535151"/>
              </a:solidFill>
              <a:latin typeface="+mn-lt"/>
              <a:ea typeface="Verdana" panose="020B0604030504040204" pitchFamily="34" charset="0"/>
              <a:cs typeface="Verdana" panose="020B0604030504040204" pitchFamily="34" charset="0"/>
            </a:endParaRPr>
          </a:p>
          <a:p>
            <a:endParaRPr lang="en-US" dirty="0" smtClean="0">
              <a:solidFill>
                <a:srgbClr val="535151"/>
              </a:solidFill>
              <a:latin typeface="+mn-lt"/>
              <a:ea typeface="Verdana" panose="020B0604030504040204" pitchFamily="34" charset="0"/>
              <a:cs typeface="Verdana" panose="020B0604030504040204" pitchFamily="34" charset="0"/>
            </a:endParaRPr>
          </a:p>
          <a:p>
            <a:pPr defTabSz="1043548"/>
            <a:r>
              <a:rPr lang="en-US" dirty="0" smtClean="0">
                <a:solidFill>
                  <a:srgbClr val="535151"/>
                </a:solidFill>
                <a:latin typeface="+mn-lt"/>
                <a:ea typeface="Verdana" panose="020B0604030504040204" pitchFamily="34" charset="0"/>
                <a:cs typeface="Verdana" panose="020B0604030504040204" pitchFamily="34" charset="0"/>
              </a:rPr>
              <a:t>During World War II, there are reports of IO vascular</a:t>
            </a:r>
            <a:r>
              <a:rPr lang="en-US" baseline="0" dirty="0" smtClean="0">
                <a:solidFill>
                  <a:srgbClr val="535151"/>
                </a:solidFill>
                <a:latin typeface="+mn-lt"/>
                <a:ea typeface="Verdana" panose="020B0604030504040204" pitchFamily="34" charset="0"/>
                <a:cs typeface="Verdana" panose="020B0604030504040204" pitchFamily="34" charset="0"/>
              </a:rPr>
              <a:t> access</a:t>
            </a:r>
            <a:r>
              <a:rPr lang="en-US" dirty="0" smtClean="0">
                <a:solidFill>
                  <a:srgbClr val="535151"/>
                </a:solidFill>
                <a:latin typeface="+mn-lt"/>
                <a:ea typeface="Verdana" panose="020B0604030504040204" pitchFamily="34" charset="0"/>
                <a:cs typeface="Verdana" panose="020B0604030504040204" pitchFamily="34" charset="0"/>
              </a:rPr>
              <a:t> in over 4,000 adults, primarily by medics to save victims of hemorrhagic trauma. The use of IO vascular access largely disappeared after that war, owing to the fact that there was not yet an organized pre-hospital and emergency care system, and the plastic intravenous catheter was increasing in popularity. </a:t>
            </a:r>
          </a:p>
          <a:p>
            <a:pPr defTabSz="1043548"/>
            <a:endParaRPr lang="en-US" dirty="0" smtClean="0">
              <a:solidFill>
                <a:srgbClr val="535151"/>
              </a:solidFill>
              <a:latin typeface="+mn-lt"/>
              <a:ea typeface="Verdana" panose="020B0604030504040204" pitchFamily="34" charset="0"/>
              <a:cs typeface="Verdana" panose="020B0604030504040204" pitchFamily="34" charset="0"/>
            </a:endParaRPr>
          </a:p>
          <a:p>
            <a:pPr>
              <a:buFontTx/>
              <a:buNone/>
            </a:pPr>
            <a:r>
              <a:rPr lang="en-US" dirty="0" smtClean="0">
                <a:latin typeface="+mn-lt"/>
                <a:ea typeface="Verdana" panose="020B0604030504040204" pitchFamily="34" charset="0"/>
                <a:cs typeface="Verdana" panose="020B0604030504040204" pitchFamily="34" charset="0"/>
              </a:rPr>
              <a:t>Re-discovered in 1985 - James </a:t>
            </a:r>
            <a:r>
              <a:rPr lang="en-US" dirty="0" err="1" smtClean="0">
                <a:latin typeface="+mn-lt"/>
                <a:ea typeface="Verdana" panose="020B0604030504040204" pitchFamily="34" charset="0"/>
                <a:cs typeface="Verdana" panose="020B0604030504040204" pitchFamily="34" charset="0"/>
              </a:rPr>
              <a:t>Orlowski</a:t>
            </a:r>
            <a:r>
              <a:rPr lang="en-US" dirty="0" smtClean="0">
                <a:latin typeface="+mn-lt"/>
                <a:ea typeface="Verdana" panose="020B0604030504040204" pitchFamily="34" charset="0"/>
                <a:cs typeface="Verdana" panose="020B0604030504040204" pitchFamily="34" charset="0"/>
              </a:rPr>
              <a:t> MD submitted an editorial titled: “My Kingdom for an Intravenous Line”</a:t>
            </a:r>
            <a:r>
              <a:rPr lang="en-US" baseline="30000" dirty="0" smtClean="0">
                <a:solidFill>
                  <a:srgbClr val="535151"/>
                </a:solidFill>
                <a:latin typeface="+mn-lt"/>
                <a:ea typeface="Verdana" panose="020B0604030504040204" pitchFamily="34" charset="0"/>
                <a:cs typeface="Verdana" panose="020B0604030504040204" pitchFamily="34" charset="0"/>
              </a:rPr>
              <a:t>3</a:t>
            </a:r>
            <a:r>
              <a:rPr lang="en-US" dirty="0" smtClean="0">
                <a:solidFill>
                  <a:srgbClr val="535151"/>
                </a:solidFill>
                <a:latin typeface="+mn-lt"/>
                <a:ea typeface="Verdana" panose="020B0604030504040204" pitchFamily="34" charset="0"/>
                <a:cs typeface="Verdana" panose="020B0604030504040204" pitchFamily="34" charset="0"/>
              </a:rPr>
              <a:t> which is seen as the genesis for renewed interest in use of IO access in pediatrics.  </a:t>
            </a:r>
            <a:endParaRPr lang="en-US" dirty="0" smtClean="0">
              <a:latin typeface="+mn-lt"/>
              <a:ea typeface="Verdana" panose="020B0604030504040204" pitchFamily="34" charset="0"/>
              <a:cs typeface="Verdana" panose="020B0604030504040204" pitchFamily="34" charset="0"/>
            </a:endParaRPr>
          </a:p>
          <a:p>
            <a:pPr eaLnBrk="1" hangingPunct="1">
              <a:spcBef>
                <a:spcPct val="0"/>
              </a:spcBef>
              <a:buFontTx/>
              <a:buNone/>
            </a:pPr>
            <a:endParaRPr lang="en-US" dirty="0" smtClean="0">
              <a:latin typeface="Verdana" pitchFamily="34" charset="0"/>
              <a:ea typeface="Verdana" panose="020B0604030504040204" pitchFamily="34" charset="0"/>
              <a:cs typeface="Verdana" panose="020B0604030504040204" pitchFamily="34" charset="0"/>
            </a:endParaRPr>
          </a:p>
          <a:p>
            <a:pPr eaLnBrk="1" hangingPunct="1">
              <a:spcBef>
                <a:spcPct val="0"/>
              </a:spcBef>
              <a:buFontTx/>
              <a:buNone/>
            </a:pPr>
            <a:r>
              <a:rPr lang="en-US" dirty="0" smtClean="0">
                <a:latin typeface="+mn-lt"/>
                <a:ea typeface="Verdana" panose="020B0604030504040204" pitchFamily="34" charset="0"/>
                <a:cs typeface="Verdana" panose="020B0604030504040204" pitchFamily="34" charset="0"/>
              </a:rPr>
              <a:t>A resurgence of IO vascular</a:t>
            </a:r>
            <a:r>
              <a:rPr lang="en-US" baseline="0" dirty="0" smtClean="0">
                <a:latin typeface="+mn-lt"/>
                <a:ea typeface="Verdana" panose="020B0604030504040204" pitchFamily="34" charset="0"/>
                <a:cs typeface="Verdana" panose="020B0604030504040204" pitchFamily="34" charset="0"/>
              </a:rPr>
              <a:t> access </a:t>
            </a:r>
            <a:r>
              <a:rPr lang="en-US" dirty="0" smtClean="0">
                <a:latin typeface="+mn-lt"/>
                <a:ea typeface="Verdana" panose="020B0604030504040204" pitchFamily="34" charset="0"/>
                <a:cs typeface="Verdana" panose="020B0604030504040204" pitchFamily="34" charset="0"/>
              </a:rPr>
              <a:t>in pediatric patients was seen; the thinner, softer bone cortex made it easier to push a needle through.  IO vascular access was established as a standard of care in Pediatric Advanced Life Support (PALS) in 1988.</a:t>
            </a:r>
            <a:r>
              <a:rPr lang="en-US" baseline="30000" dirty="0" smtClean="0">
                <a:latin typeface="+mn-lt"/>
                <a:ea typeface="Verdana" panose="020B0604030504040204" pitchFamily="34" charset="0"/>
                <a:cs typeface="Verdana" panose="020B0604030504040204" pitchFamily="34" charset="0"/>
              </a:rPr>
              <a:t>4</a:t>
            </a:r>
            <a:r>
              <a:rPr lang="en-US" dirty="0" smtClean="0">
                <a:latin typeface="+mn-lt"/>
                <a:ea typeface="Verdana" panose="020B0604030504040204" pitchFamily="34" charset="0"/>
                <a:cs typeface="Verdana" panose="020B0604030504040204" pitchFamily="34" charset="0"/>
              </a:rPr>
              <a:t>    With the advent of IO access technology designed to access the harder, thicker bone cortex of the adult, intraosseous became an adult standard of care when the American Heart Association added IO vascular access to Advanced Cardiac Life Support (ACLS) in 2005.</a:t>
            </a:r>
            <a:r>
              <a:rPr lang="en-US" baseline="30000" dirty="0" smtClean="0">
                <a:latin typeface="+mn-lt"/>
                <a:ea typeface="Verdana" panose="020B0604030504040204" pitchFamily="34" charset="0"/>
                <a:cs typeface="Verdana" panose="020B0604030504040204" pitchFamily="34" charset="0"/>
              </a:rPr>
              <a:t>5</a:t>
            </a:r>
            <a:r>
              <a:rPr lang="en-US" dirty="0" smtClean="0">
                <a:latin typeface="+mn-lt"/>
                <a:ea typeface="Verdana" panose="020B0604030504040204" pitchFamily="34" charset="0"/>
                <a:cs typeface="Verdana" panose="020B0604030504040204" pitchFamily="34" charset="0"/>
              </a:rPr>
              <a:t> </a:t>
            </a:r>
          </a:p>
          <a:p>
            <a:pPr eaLnBrk="1" hangingPunct="1">
              <a:spcBef>
                <a:spcPct val="0"/>
              </a:spcBef>
              <a:buFontTx/>
              <a:buNone/>
            </a:pPr>
            <a:endParaRPr lang="en-US" dirty="0" smtClean="0">
              <a:latin typeface="+mn-lt"/>
              <a:ea typeface="Verdana" panose="020B0604030504040204" pitchFamily="34" charset="0"/>
              <a:cs typeface="Verdana" panose="020B0604030504040204" pitchFamily="34" charset="0"/>
            </a:endParaRPr>
          </a:p>
          <a:p>
            <a:pPr defTabSz="1013055">
              <a:spcBef>
                <a:spcPct val="0"/>
              </a:spcBef>
              <a:defRPr/>
            </a:pPr>
            <a:r>
              <a:rPr lang="en-US" dirty="0" smtClean="0">
                <a:latin typeface="+mn-lt"/>
              </a:rPr>
              <a:t>Global leaders in emergency care including the American Heart Association (AHA), the European Resuscitation Council (ERC)</a:t>
            </a:r>
            <a:r>
              <a:rPr lang="en-US" baseline="30000" dirty="0" smtClean="0">
                <a:latin typeface="+mn-lt"/>
              </a:rPr>
              <a:t>6</a:t>
            </a:r>
            <a:r>
              <a:rPr lang="en-US" dirty="0" smtClean="0">
                <a:latin typeface="+mn-lt"/>
              </a:rPr>
              <a:t> and the International Liaison Committee on Resuscitation (ILCOR)</a:t>
            </a:r>
            <a:r>
              <a:rPr lang="en-US" baseline="30000" dirty="0" smtClean="0">
                <a:latin typeface="+mn-lt"/>
              </a:rPr>
              <a:t>7 </a:t>
            </a:r>
            <a:r>
              <a:rPr lang="en-US" dirty="0" smtClean="0">
                <a:latin typeface="+mn-lt"/>
              </a:rPr>
              <a:t>endorse the early use of intraosseous access.  These renowned scientific groups recommend the IO route be considered if intravenous access is difficult or impossible.</a:t>
            </a:r>
          </a:p>
          <a:p>
            <a:pPr defTabSz="1013055">
              <a:spcBef>
                <a:spcPct val="0"/>
              </a:spcBef>
              <a:defRPr/>
            </a:pPr>
            <a:endParaRPr lang="en-US" dirty="0" smtClean="0">
              <a:latin typeface="Verdana" pitchFamily="34" charset="0"/>
              <a:ea typeface="Verdana" panose="020B0604030504040204" pitchFamily="34" charset="0"/>
              <a:cs typeface="Verdana" panose="020B0604030504040204" pitchFamily="34" charset="0"/>
            </a:endParaRPr>
          </a:p>
          <a:p>
            <a:pPr>
              <a:spcBef>
                <a:spcPct val="0"/>
              </a:spcBef>
            </a:pPr>
            <a:r>
              <a:rPr lang="en-US" sz="800" baseline="30000" dirty="0"/>
              <a:t>1  </a:t>
            </a:r>
            <a:r>
              <a:rPr lang="en-US" sz="800" dirty="0"/>
              <a:t>Drinker CK, Drinker KR, Lund CC. The circulation in mammalian bone marrow. </a:t>
            </a:r>
            <a:r>
              <a:rPr lang="en-US" sz="800" i="1" dirty="0"/>
              <a:t>Am J </a:t>
            </a:r>
            <a:r>
              <a:rPr lang="en-US" sz="800" i="1" dirty="0" err="1"/>
              <a:t>Physiol</a:t>
            </a:r>
            <a:r>
              <a:rPr lang="en-US" sz="800" i="1" dirty="0"/>
              <a:t> </a:t>
            </a:r>
            <a:r>
              <a:rPr lang="en-US" sz="800" dirty="0"/>
              <a:t>1922:62:1-92.</a:t>
            </a:r>
          </a:p>
          <a:p>
            <a:pPr>
              <a:spcBef>
                <a:spcPct val="0"/>
              </a:spcBef>
            </a:pPr>
            <a:r>
              <a:rPr lang="en-US" sz="800" baseline="30000" dirty="0"/>
              <a:t>2  </a:t>
            </a:r>
            <a:r>
              <a:rPr lang="en-US" sz="800" dirty="0"/>
              <a:t>Papper EM.  Bone marrow route for injection fluids and drugs into the general circulation.  </a:t>
            </a:r>
            <a:r>
              <a:rPr lang="en-US" sz="800" i="1" dirty="0"/>
              <a:t>Anesthesiology.  </a:t>
            </a:r>
            <a:r>
              <a:rPr lang="en-US" sz="800" dirty="0"/>
              <a:t>1942;3:307-13.</a:t>
            </a:r>
          </a:p>
          <a:p>
            <a:pPr>
              <a:spcBef>
                <a:spcPct val="0"/>
              </a:spcBef>
            </a:pPr>
            <a:r>
              <a:rPr lang="en-US" sz="800" baseline="30000" dirty="0"/>
              <a:t>3  </a:t>
            </a:r>
            <a:r>
              <a:rPr lang="en-US" sz="800" dirty="0" err="1"/>
              <a:t>Orlowski</a:t>
            </a:r>
            <a:r>
              <a:rPr lang="en-US" sz="800" dirty="0"/>
              <a:t> J.  My kingdom for an intravenous line. </a:t>
            </a:r>
            <a:r>
              <a:rPr lang="en-US" sz="800" i="1" dirty="0"/>
              <a:t>Am J Dis Child.  </a:t>
            </a:r>
            <a:r>
              <a:rPr lang="en-US" sz="800" dirty="0"/>
              <a:t>1984;138:803.</a:t>
            </a:r>
          </a:p>
          <a:p>
            <a:pPr defTabSz="1013055">
              <a:spcBef>
                <a:spcPct val="0"/>
              </a:spcBef>
              <a:defRPr/>
            </a:pPr>
            <a:r>
              <a:rPr lang="en-US" sz="800" baseline="30000" dirty="0"/>
              <a:t>4   </a:t>
            </a:r>
            <a:r>
              <a:rPr lang="en-US" sz="800" dirty="0"/>
              <a:t>Luck RP, Haines C, Mull C.  Intraosseous access.  </a:t>
            </a:r>
            <a:r>
              <a:rPr lang="en-US" sz="800" i="1" dirty="0"/>
              <a:t>J Emerg Med. </a:t>
            </a:r>
            <a:r>
              <a:rPr lang="en-US" sz="800" dirty="0"/>
              <a:t>2010;39(4):468-475.</a:t>
            </a:r>
            <a:endParaRPr lang="en-US" sz="800" i="1" dirty="0"/>
          </a:p>
          <a:p>
            <a:pPr defTabSz="1013055">
              <a:spcBef>
                <a:spcPct val="0"/>
              </a:spcBef>
              <a:defRPr/>
            </a:pPr>
            <a:r>
              <a:rPr lang="en-US" sz="800" baseline="30000" dirty="0"/>
              <a:t>5  </a:t>
            </a:r>
            <a:r>
              <a:rPr lang="en-US" sz="800" dirty="0"/>
              <a:t>American Heart Association. American Heart Association guidelines for cardiopulmonary resuscitation and emergency cardiovascular care: part 7.2, management of cardiac arrest. </a:t>
            </a:r>
            <a:r>
              <a:rPr lang="en-US" sz="800" i="1" dirty="0"/>
              <a:t>Circulation. </a:t>
            </a:r>
            <a:r>
              <a:rPr lang="en-US" sz="800" dirty="0"/>
              <a:t>2005;112(24 </a:t>
            </a:r>
            <a:r>
              <a:rPr lang="en-US" sz="800" dirty="0" err="1"/>
              <a:t>suppl</a:t>
            </a:r>
            <a:r>
              <a:rPr lang="en-US" sz="800" dirty="0"/>
              <a:t>):IV-58-IV-66.</a:t>
            </a:r>
          </a:p>
          <a:p>
            <a:r>
              <a:rPr lang="en-US" sz="800" baseline="30000" dirty="0"/>
              <a:t>6</a:t>
            </a:r>
            <a:r>
              <a:rPr lang="en-US" sz="800" dirty="0"/>
              <a:t> European Resuscitation Council. European resuscitation guidelines. </a:t>
            </a:r>
            <a:r>
              <a:rPr lang="en-US" sz="800" i="1" dirty="0"/>
              <a:t>Resuscitation. </a:t>
            </a:r>
            <a:r>
              <a:rPr lang="en-US" sz="800" dirty="0"/>
              <a:t>2005;6751:51-52. http://www.erc.edu/index.php. Accessed September 30, 2010.</a:t>
            </a:r>
          </a:p>
          <a:p>
            <a:r>
              <a:rPr lang="fr-FR" sz="800" baseline="30000" dirty="0"/>
              <a:t>7</a:t>
            </a:r>
            <a:r>
              <a:rPr lang="fr-FR" sz="800" dirty="0"/>
              <a:t> International Liaison </a:t>
            </a:r>
            <a:r>
              <a:rPr lang="fr-FR" sz="800" dirty="0" err="1"/>
              <a:t>Committee</a:t>
            </a:r>
            <a:r>
              <a:rPr lang="fr-FR" sz="800" dirty="0"/>
              <a:t> on </a:t>
            </a:r>
            <a:r>
              <a:rPr lang="fr-FR" sz="800" dirty="0" err="1"/>
              <a:t>Resuscitation</a:t>
            </a:r>
            <a:r>
              <a:rPr lang="fr-FR" sz="800" dirty="0"/>
              <a:t> </a:t>
            </a:r>
            <a:r>
              <a:rPr lang="en-US" sz="800" dirty="0"/>
              <a:t>(ILCOR). International consensus of cardiopulmonary resuscitation and emergency cardiovascular care science with treatment recommendations: advanced life </a:t>
            </a:r>
            <a:r>
              <a:rPr lang="fr-FR" sz="800" dirty="0"/>
              <a:t>support. </a:t>
            </a:r>
            <a:r>
              <a:rPr lang="fr-FR" sz="800" i="1" dirty="0" err="1"/>
              <a:t>Resuscitation</a:t>
            </a:r>
            <a:r>
              <a:rPr lang="fr-FR" sz="800" i="1" dirty="0"/>
              <a:t>. </a:t>
            </a:r>
            <a:r>
              <a:rPr lang="fr-FR" sz="800" dirty="0"/>
              <a:t>2005;67(pt 4):213-247.</a:t>
            </a:r>
          </a:p>
          <a:p>
            <a:pPr>
              <a:spcBef>
                <a:spcPct val="0"/>
              </a:spcBef>
            </a:pPr>
            <a:endParaRPr lang="en-US" i="0" baseline="30000"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4</a:t>
            </a:fld>
            <a:endParaRPr lang="en-US"/>
          </a:p>
        </p:txBody>
      </p:sp>
    </p:spTree>
    <p:extLst>
      <p:ext uri="{BB962C8B-B14F-4D97-AF65-F5344CB8AC3E}">
        <p14:creationId xmlns:p14="http://schemas.microsoft.com/office/powerpoint/2010/main" val="2763375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Organizational support for intraosseous vascular access can be found in various forms including Clinical Papers, Position Statements, Course &amp; Program Inclusions </a:t>
            </a:r>
            <a:r>
              <a:rPr lang="en-US" dirty="0" smtClean="0"/>
              <a:t>from </a:t>
            </a:r>
            <a:r>
              <a:rPr lang="en-US" dirty="0"/>
              <a:t>organizations including the:</a:t>
            </a:r>
          </a:p>
          <a:p>
            <a:pPr>
              <a:defRPr/>
            </a:pPr>
            <a:r>
              <a:rPr lang="en-US" dirty="0"/>
              <a:t>Air &amp; Surface Transport Nurses Association (ASTNA)</a:t>
            </a:r>
          </a:p>
          <a:p>
            <a:pPr>
              <a:defRPr/>
            </a:pPr>
            <a:r>
              <a:rPr lang="en-US" dirty="0"/>
              <a:t>American Association for Critical-Care Nurses (AACN)</a:t>
            </a:r>
          </a:p>
          <a:p>
            <a:pPr>
              <a:defRPr/>
            </a:pPr>
            <a:r>
              <a:rPr lang="en-US" dirty="0"/>
              <a:t>American College of Emergency Physicians (ACEP)</a:t>
            </a:r>
          </a:p>
          <a:p>
            <a:pPr>
              <a:defRPr/>
            </a:pPr>
            <a:r>
              <a:rPr lang="en-US" dirty="0"/>
              <a:t>American College of Surgeons (ACS</a:t>
            </a:r>
            <a:r>
              <a:rPr lang="en-US" dirty="0" smtClean="0"/>
              <a:t>)</a:t>
            </a:r>
          </a:p>
          <a:p>
            <a:pPr>
              <a:defRPr/>
            </a:pPr>
            <a:r>
              <a:rPr lang="en-US" dirty="0" smtClean="0"/>
              <a:t>American Heart Association (AHA)</a:t>
            </a:r>
            <a:endParaRPr lang="en-US" dirty="0"/>
          </a:p>
          <a:p>
            <a:pPr>
              <a:defRPr/>
            </a:pPr>
            <a:r>
              <a:rPr lang="en-US" dirty="0"/>
              <a:t>Committee on Tactical Combat Casualty Care (</a:t>
            </a:r>
            <a:r>
              <a:rPr lang="en-US" dirty="0" err="1"/>
              <a:t>CoTCC</a:t>
            </a:r>
            <a:r>
              <a:rPr lang="en-US" dirty="0" smtClean="0"/>
              <a:t>)</a:t>
            </a:r>
          </a:p>
          <a:p>
            <a:pPr>
              <a:defRPr/>
            </a:pPr>
            <a:r>
              <a:rPr lang="en-US" dirty="0" smtClean="0"/>
              <a:t>Consortium on Intraosseous Vascular Access in Healthcare</a:t>
            </a:r>
            <a:r>
              <a:rPr lang="en-US" baseline="0" dirty="0" smtClean="0"/>
              <a:t> Practice</a:t>
            </a:r>
            <a:endParaRPr lang="en-US" dirty="0"/>
          </a:p>
          <a:p>
            <a:pPr>
              <a:defRPr/>
            </a:pPr>
            <a:r>
              <a:rPr lang="en-US" dirty="0"/>
              <a:t>Emergency Nurses Association (ENA</a:t>
            </a:r>
            <a:r>
              <a:rPr lang="en-US" dirty="0" smtClean="0"/>
              <a:t>)</a:t>
            </a:r>
          </a:p>
          <a:p>
            <a:pPr>
              <a:defRPr/>
            </a:pPr>
            <a:r>
              <a:rPr lang="en-US" dirty="0" smtClean="0"/>
              <a:t>European Resuscitation Council (ERC)</a:t>
            </a:r>
            <a:endParaRPr lang="en-US" dirty="0"/>
          </a:p>
          <a:p>
            <a:pPr>
              <a:defRPr/>
            </a:pPr>
            <a:r>
              <a:rPr lang="en-US" dirty="0"/>
              <a:t>Infusion Nurses Society (INS</a:t>
            </a:r>
            <a:r>
              <a:rPr lang="en-US" dirty="0" smtClean="0"/>
              <a:t>)</a:t>
            </a:r>
          </a:p>
          <a:p>
            <a:pPr>
              <a:defRPr/>
            </a:pPr>
            <a:r>
              <a:rPr lang="en-US" dirty="0" smtClean="0"/>
              <a:t>International Liaison Committee On</a:t>
            </a:r>
            <a:r>
              <a:rPr lang="en-US" baseline="0" dirty="0" smtClean="0"/>
              <a:t> Resuscitation (ILCOR)</a:t>
            </a:r>
            <a:endParaRPr lang="en-US" dirty="0"/>
          </a:p>
          <a:p>
            <a:pPr>
              <a:defRPr/>
            </a:pPr>
            <a:r>
              <a:rPr lang="en-US" dirty="0"/>
              <a:t>International Trauma Life Support (ITLS)</a:t>
            </a:r>
          </a:p>
          <a:p>
            <a:pPr>
              <a:defRPr/>
            </a:pPr>
            <a:r>
              <a:rPr lang="en-US" dirty="0"/>
              <a:t>National Association of EMS Physicians (NAEMPS)</a:t>
            </a:r>
          </a:p>
          <a:p>
            <a:pPr>
              <a:defRPr/>
            </a:pPr>
            <a:r>
              <a:rPr lang="en-US" dirty="0"/>
              <a:t>Society of Pediatric Nurses (SPN)</a:t>
            </a:r>
          </a:p>
          <a:p>
            <a:pPr>
              <a:defRPr/>
            </a:pPr>
            <a:r>
              <a:rPr lang="en-US" dirty="0"/>
              <a:t>The National Association of EMS Physicians (NAEMSP) published a position statement in 2007 encouraging IO </a:t>
            </a:r>
            <a:r>
              <a:rPr lang="en-US" dirty="0" smtClean="0"/>
              <a:t>access availability </a:t>
            </a:r>
            <a:r>
              <a:rPr lang="en-US" dirty="0"/>
              <a:t>in the pre-hospital setting</a:t>
            </a:r>
            <a:r>
              <a:rPr lang="en-US" baseline="30000" dirty="0"/>
              <a:t>.1</a:t>
            </a:r>
            <a:r>
              <a:rPr lang="en-US" dirty="0"/>
              <a:t> The Infusion Nurses Society (INS) issued a position paper in 2009 supporting IO </a:t>
            </a:r>
            <a:r>
              <a:rPr lang="en-US" dirty="0" smtClean="0"/>
              <a:t>access as </a:t>
            </a:r>
            <a:r>
              <a:rPr lang="en-US" dirty="0"/>
              <a:t>an option for difficult vascular access </a:t>
            </a:r>
            <a:r>
              <a:rPr lang="en-US" dirty="0" smtClean="0"/>
              <a:t>in </a:t>
            </a:r>
            <a:r>
              <a:rPr lang="en-US" dirty="0"/>
              <a:t>emergent and non-emergent situations.  The paper formalizes the competent nurse’s role in insertion, maintenance and removal.</a:t>
            </a:r>
            <a:r>
              <a:rPr lang="en-US" baseline="30000" dirty="0"/>
              <a:t>2</a:t>
            </a:r>
            <a:r>
              <a:rPr lang="en-US" dirty="0"/>
              <a:t>   The INS position paper is supported by the </a:t>
            </a:r>
            <a:r>
              <a:rPr lang="en-US" dirty="0" smtClean="0"/>
              <a:t>American Association of Critical Care Nurses (AACN)</a:t>
            </a:r>
            <a:r>
              <a:rPr lang="en-US" baseline="30000" dirty="0" smtClean="0"/>
              <a:t>3</a:t>
            </a:r>
            <a:r>
              <a:rPr lang="en-US" dirty="0" smtClean="0"/>
              <a:t>  and the Emergency </a:t>
            </a:r>
            <a:r>
              <a:rPr lang="en-US" dirty="0"/>
              <a:t>Nurses Association (</a:t>
            </a:r>
            <a:r>
              <a:rPr lang="en-US" dirty="0" smtClean="0"/>
              <a:t>ENA)</a:t>
            </a:r>
            <a:r>
              <a:rPr lang="en-US" baseline="30000" dirty="0" smtClean="0"/>
              <a:t>4</a:t>
            </a:r>
            <a:r>
              <a:rPr lang="en-US" dirty="0" smtClean="0"/>
              <a:t> .  IO</a:t>
            </a:r>
            <a:r>
              <a:rPr lang="en-US" baseline="0" dirty="0" smtClean="0"/>
              <a:t> access techniques are</a:t>
            </a:r>
            <a:r>
              <a:rPr lang="en-US" dirty="0" smtClean="0"/>
              <a:t> taught in ENA’s ENPC and TNCC courses and </a:t>
            </a:r>
            <a:r>
              <a:rPr lang="en-US" dirty="0"/>
              <a:t>included in </a:t>
            </a:r>
            <a:r>
              <a:rPr lang="en-US" dirty="0" smtClean="0"/>
              <a:t>their evidence </a:t>
            </a:r>
            <a:r>
              <a:rPr lang="en-US" dirty="0"/>
              <a:t>based document </a:t>
            </a:r>
            <a:r>
              <a:rPr lang="en-US" dirty="0" smtClean="0"/>
              <a:t>titled “Emergency </a:t>
            </a:r>
            <a:r>
              <a:rPr lang="en-US" dirty="0"/>
              <a:t>Nursing Resource for Difficult Intravenous Access</a:t>
            </a:r>
            <a:r>
              <a:rPr lang="en-US" dirty="0" smtClean="0"/>
              <a:t>”.  </a:t>
            </a:r>
          </a:p>
          <a:p>
            <a:pPr>
              <a:defRPr/>
            </a:pPr>
            <a:endParaRPr lang="en-US" dirty="0"/>
          </a:p>
          <a:p>
            <a:pPr>
              <a:defRPr/>
            </a:pPr>
            <a:r>
              <a:rPr lang="en-US" dirty="0" smtClean="0"/>
              <a:t>Physicians support IO access</a:t>
            </a:r>
            <a:r>
              <a:rPr lang="en-US" baseline="0" dirty="0" smtClean="0"/>
              <a:t> as well.  </a:t>
            </a:r>
            <a:r>
              <a:rPr lang="en-US" dirty="0" smtClean="0"/>
              <a:t>A </a:t>
            </a:r>
            <a:r>
              <a:rPr lang="en-US" dirty="0"/>
              <a:t>2011 clinical policy statement released by the American College of Emergency Physicians (ACEP) states “IO access is a standard of emergency medicine practice and must be available in cases of difficult vascular access…non-physicians should be allowed to use IO expeditiously”</a:t>
            </a:r>
            <a:r>
              <a:rPr lang="en-US" baseline="30000" dirty="0"/>
              <a:t>5</a:t>
            </a:r>
            <a:r>
              <a:rPr lang="en-US" dirty="0"/>
              <a:t>   The ARROW</a:t>
            </a:r>
            <a:r>
              <a:rPr lang="en-US" baseline="30000" dirty="0"/>
              <a:t>®</a:t>
            </a:r>
            <a:r>
              <a:rPr lang="en-US" dirty="0"/>
              <a:t> EZ-IO</a:t>
            </a:r>
            <a:r>
              <a:rPr lang="en-US" baseline="30000" dirty="0"/>
              <a:t>® </a:t>
            </a:r>
            <a:r>
              <a:rPr lang="en-US" dirty="0"/>
              <a:t>Vascular Access System’s instructional information can be found on the ACEP smartphone app.  </a:t>
            </a:r>
          </a:p>
          <a:p>
            <a:pPr defTabSz="1013055">
              <a:defRPr/>
            </a:pPr>
            <a:endParaRPr lang="en-US" sz="1300" dirty="0"/>
          </a:p>
          <a:p>
            <a:pPr defTabSz="1013055">
              <a:defRPr/>
            </a:pPr>
            <a:r>
              <a:rPr lang="en-US" dirty="0" smtClean="0"/>
              <a:t>Additionally, the military is an advocate for IO access.  The </a:t>
            </a:r>
            <a:r>
              <a:rPr lang="en-US" dirty="0"/>
              <a:t>Committee on Tactical Combat Casualty Care recommends IO access in their guidelines for military and tactical team use.  The list goes on, including the Air &amp; Surface Transport Nurses Association and the Society of Pediatric Nurses.  Additionally, you will find </a:t>
            </a:r>
            <a:r>
              <a:rPr lang="en-US" dirty="0" smtClean="0"/>
              <a:t>IO vascular access </a:t>
            </a:r>
            <a:r>
              <a:rPr lang="en-US" dirty="0"/>
              <a:t>in the American College of Surgeons Advanced Trauma Life Support (ATLS) trauma program, International Trauma Life Support (ITLS) and many other course curriculums designed to ensure optimal care is provided anytime life saving measures may be required.  </a:t>
            </a:r>
            <a:r>
              <a:rPr lang="en-US" dirty="0" smtClean="0"/>
              <a:t>Many</a:t>
            </a:r>
            <a:r>
              <a:rPr lang="en-US" baseline="0" dirty="0" smtClean="0"/>
              <a:t> r</a:t>
            </a:r>
            <a:r>
              <a:rPr lang="en-US" dirty="0" smtClean="0"/>
              <a:t>esidency </a:t>
            </a:r>
            <a:r>
              <a:rPr lang="en-US" dirty="0"/>
              <a:t>and nursing </a:t>
            </a:r>
            <a:r>
              <a:rPr lang="en-US" dirty="0" smtClean="0"/>
              <a:t>programs also include IO access </a:t>
            </a:r>
            <a:r>
              <a:rPr lang="en-US" dirty="0"/>
              <a:t>in their curriculums.</a:t>
            </a:r>
          </a:p>
          <a:p>
            <a:pPr defTabSz="1013055">
              <a:defRPr/>
            </a:pPr>
            <a:endParaRPr lang="en-US" sz="1300" dirty="0"/>
          </a:p>
          <a:p>
            <a:pPr defTabSz="1013055">
              <a:defRPr/>
            </a:pPr>
            <a:r>
              <a:rPr lang="da-DK" sz="800" baseline="30000" dirty="0"/>
              <a:t>1</a:t>
            </a:r>
            <a:r>
              <a:rPr lang="da-DK" sz="800" dirty="0"/>
              <a:t> Fowler R, Gallagher JD, Isaacs MS, et al. </a:t>
            </a:r>
            <a:r>
              <a:rPr lang="en-US" sz="800" dirty="0"/>
              <a:t>The role of intraosseous vascular access in the out-of-hospital environment [resource document to the NAEMSP position statement]. </a:t>
            </a:r>
            <a:r>
              <a:rPr lang="en-US" sz="800" i="1" dirty="0"/>
              <a:t>Prehosp Emerg Care. </a:t>
            </a:r>
            <a:r>
              <a:rPr lang="en-US" sz="800" dirty="0"/>
              <a:t>2007;11:63-66.</a:t>
            </a:r>
          </a:p>
          <a:p>
            <a:r>
              <a:rPr lang="en-US" sz="800" baseline="30000" dirty="0"/>
              <a:t>2</a:t>
            </a:r>
            <a:r>
              <a:rPr lang="en-US" sz="800" dirty="0"/>
              <a:t> Infusion Nurses Society. The role of the registered nurse in the insertion of intra-</a:t>
            </a:r>
            <a:r>
              <a:rPr lang="fr-FR" sz="800" dirty="0" err="1"/>
              <a:t>osseous</a:t>
            </a:r>
            <a:r>
              <a:rPr lang="fr-FR" sz="800" dirty="0"/>
              <a:t> </a:t>
            </a:r>
            <a:r>
              <a:rPr lang="fr-FR" sz="800" dirty="0" err="1"/>
              <a:t>access</a:t>
            </a:r>
            <a:r>
              <a:rPr lang="fr-FR" sz="800" dirty="0"/>
              <a:t> </a:t>
            </a:r>
            <a:r>
              <a:rPr lang="fr-FR" sz="800" dirty="0" err="1"/>
              <a:t>devices</a:t>
            </a:r>
            <a:r>
              <a:rPr lang="fr-FR" sz="800" dirty="0"/>
              <a:t> [position </a:t>
            </a:r>
            <a:r>
              <a:rPr lang="fr-FR" sz="800" dirty="0" err="1"/>
              <a:t>paper</a:t>
            </a:r>
            <a:r>
              <a:rPr lang="fr-FR" sz="800" dirty="0"/>
              <a:t>]. </a:t>
            </a:r>
            <a:r>
              <a:rPr lang="en-US" sz="800" i="1" dirty="0"/>
              <a:t>J </a:t>
            </a:r>
            <a:r>
              <a:rPr lang="en-US" sz="800" i="1" dirty="0" err="1"/>
              <a:t>Infus</a:t>
            </a:r>
            <a:r>
              <a:rPr lang="en-US" sz="800" i="1" dirty="0"/>
              <a:t> </a:t>
            </a:r>
            <a:r>
              <a:rPr lang="en-US" sz="800" i="1" dirty="0" err="1"/>
              <a:t>Nurs</a:t>
            </a:r>
            <a:r>
              <a:rPr lang="en-US" sz="800" i="1" dirty="0"/>
              <a:t>. </a:t>
            </a:r>
            <a:r>
              <a:rPr lang="en-US" sz="800" dirty="0"/>
              <a:t>2009;32(4):187-188.</a:t>
            </a:r>
          </a:p>
          <a:p>
            <a:pPr defTabSz="1013055">
              <a:defRPr/>
            </a:pPr>
            <a:r>
              <a:rPr lang="en-US" sz="800" baseline="30000" dirty="0"/>
              <a:t>3 </a:t>
            </a:r>
            <a:r>
              <a:rPr lang="en-US" sz="800" dirty="0"/>
              <a:t>American Association of Critical-Care Nurses. American Association of Critical-Care Nurses endorses nurses’ expanded role in use of IO access devices.  ww.aacn.org/</a:t>
            </a:r>
            <a:r>
              <a:rPr lang="en-US" sz="800" dirty="0" err="1"/>
              <a:t>wd</a:t>
            </a:r>
            <a:r>
              <a:rPr lang="en-US" sz="800" dirty="0"/>
              <a:t>/pressroom/docs/INSIOaccessrelease.pdf. June 21, 2010. Accessed September 30, 2010.</a:t>
            </a:r>
          </a:p>
          <a:p>
            <a:pPr defTabSz="1013055">
              <a:defRPr/>
            </a:pPr>
            <a:r>
              <a:rPr lang="en-US" sz="800" baseline="30000" dirty="0"/>
              <a:t>4</a:t>
            </a:r>
            <a:r>
              <a:rPr lang="en-US" sz="800" dirty="0"/>
              <a:t> Emergency Nurses Association. ENA-supported statements. August 2009. http://www.ena.org. Accessed September 30, 2010</a:t>
            </a:r>
          </a:p>
          <a:p>
            <a:pPr defTabSz="1013055">
              <a:defRPr/>
            </a:pPr>
            <a:r>
              <a:rPr lang="en-US" sz="800" baseline="30000" dirty="0"/>
              <a:t>5   </a:t>
            </a:r>
            <a:r>
              <a:rPr lang="en-US" sz="800" dirty="0"/>
              <a:t>American College of Emergency Physicians.  http://www.acep.org/Clinical---Practice-Management/Alternative-Methods-to-Vascular-Access-in-the-Emergency-Department/  Accessed January 22, 2014.</a:t>
            </a:r>
            <a:endParaRPr lang="en-US" sz="800" baseline="30000" dirty="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5</a:t>
            </a:fld>
            <a:endParaRPr lang="en-US"/>
          </a:p>
        </p:txBody>
      </p:sp>
    </p:spTree>
    <p:extLst>
      <p:ext uri="{BB962C8B-B14F-4D97-AF65-F5344CB8AC3E}">
        <p14:creationId xmlns:p14="http://schemas.microsoft.com/office/powerpoint/2010/main" val="3326652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body of research regarding intraosseous vascular access is extensive. The safety and efficacy of IO access has been studied in a variety of environments in several countries. Researchers have studied IO vascular</a:t>
            </a:r>
            <a:r>
              <a:rPr lang="en-US" baseline="0" dirty="0" smtClean="0"/>
              <a:t> access </a:t>
            </a:r>
            <a:r>
              <a:rPr lang="en-US" dirty="0" smtClean="0"/>
              <a:t>in academic settings, pre-hospital field settings, and in austere environments such as battlefield and disaster situations. </a:t>
            </a:r>
          </a:p>
          <a:p>
            <a:endParaRPr lang="en-US" dirty="0" smtClean="0"/>
          </a:p>
          <a:p>
            <a:r>
              <a:rPr lang="en-US" dirty="0" smtClean="0"/>
              <a:t>As </a:t>
            </a:r>
            <a:r>
              <a:rPr lang="en-US" dirty="0"/>
              <a:t>of </a:t>
            </a:r>
            <a:r>
              <a:rPr lang="en-US" dirty="0" smtClean="0"/>
              <a:t>July 2014 </a:t>
            </a:r>
            <a:r>
              <a:rPr lang="en-US" dirty="0"/>
              <a:t>there are:  </a:t>
            </a:r>
          </a:p>
          <a:p>
            <a:pPr lvl="0"/>
            <a:r>
              <a:rPr lang="en-US" dirty="0"/>
              <a:t>More than </a:t>
            </a:r>
            <a:r>
              <a:rPr lang="en-US" b="1" dirty="0"/>
              <a:t>500</a:t>
            </a:r>
            <a:r>
              <a:rPr lang="en-US" dirty="0"/>
              <a:t>  articles on intraosseous vascular access</a:t>
            </a:r>
          </a:p>
          <a:p>
            <a:pPr lvl="0"/>
            <a:r>
              <a:rPr lang="en-US" dirty="0"/>
              <a:t>More than </a:t>
            </a:r>
            <a:r>
              <a:rPr lang="en-US" b="1" dirty="0"/>
              <a:t>170</a:t>
            </a:r>
            <a:r>
              <a:rPr lang="en-US" dirty="0"/>
              <a:t>  articles (in six languages) regarding use of the ARROW</a:t>
            </a:r>
            <a:r>
              <a:rPr lang="en-US" baseline="30000" dirty="0"/>
              <a:t>®</a:t>
            </a:r>
            <a:r>
              <a:rPr lang="en-US" dirty="0"/>
              <a:t> EZ-IO</a:t>
            </a:r>
            <a:r>
              <a:rPr lang="en-US" baseline="30000" dirty="0"/>
              <a:t>®</a:t>
            </a:r>
            <a:r>
              <a:rPr lang="en-US" dirty="0"/>
              <a:t> Vascular Access </a:t>
            </a:r>
            <a:r>
              <a:rPr lang="en-US" dirty="0" smtClean="0"/>
              <a:t>System* </a:t>
            </a:r>
            <a:r>
              <a:rPr lang="en-US" dirty="0"/>
              <a:t>including </a:t>
            </a:r>
            <a:r>
              <a:rPr lang="en-US" baseline="30000" dirty="0"/>
              <a:t> </a:t>
            </a:r>
            <a:r>
              <a:rPr lang="en-US" dirty="0"/>
              <a:t>approximately </a:t>
            </a:r>
            <a:r>
              <a:rPr lang="en-US" b="1" dirty="0"/>
              <a:t>60</a:t>
            </a:r>
            <a:r>
              <a:rPr lang="en-US" dirty="0"/>
              <a:t> articles describing case studies or clinical trials and over </a:t>
            </a:r>
            <a:r>
              <a:rPr lang="en-US" b="1" dirty="0"/>
              <a:t>4700</a:t>
            </a:r>
            <a:r>
              <a:rPr lang="en-US" dirty="0"/>
              <a:t> patients studied</a:t>
            </a:r>
          </a:p>
          <a:p>
            <a:pPr marL="189937" indent="-189937">
              <a:spcBef>
                <a:spcPct val="0"/>
              </a:spcBef>
            </a:pPr>
            <a:endParaRPr lang="en-US" dirty="0" smtClean="0"/>
          </a:p>
          <a:p>
            <a:r>
              <a:rPr lang="en-US" dirty="0" smtClean="0"/>
              <a:t>The ARROW</a:t>
            </a:r>
            <a:r>
              <a:rPr lang="en-US" baseline="30000" dirty="0" smtClean="0"/>
              <a:t>®</a:t>
            </a:r>
            <a:r>
              <a:rPr lang="en-US" dirty="0" smtClean="0"/>
              <a:t> EZ-IO</a:t>
            </a:r>
            <a:r>
              <a:rPr lang="en-US" baseline="30000" dirty="0" smtClean="0"/>
              <a:t>®</a:t>
            </a:r>
            <a:r>
              <a:rPr lang="en-US" dirty="0" smtClean="0"/>
              <a:t> Vascular Access System has been the vascular access of choice in an estimated 2 million patients, and is currently used in over 50 countries.</a:t>
            </a:r>
          </a:p>
          <a:p>
            <a:endParaRPr lang="en-US" dirty="0" smtClean="0"/>
          </a:p>
          <a:p>
            <a:r>
              <a:rPr lang="en-US" dirty="0" smtClean="0"/>
              <a:t>*Effective January 2014, the EZ-IO</a:t>
            </a:r>
            <a:r>
              <a:rPr lang="en-US" baseline="30000" dirty="0" smtClean="0"/>
              <a:t>®</a:t>
            </a:r>
            <a:r>
              <a:rPr lang="en-US" dirty="0" smtClean="0"/>
              <a:t> System was re-branded as the ARROW</a:t>
            </a:r>
            <a:r>
              <a:rPr lang="en-US" baseline="30000" dirty="0" smtClean="0"/>
              <a:t>®</a:t>
            </a:r>
            <a:r>
              <a:rPr lang="en-US" dirty="0" smtClean="0"/>
              <a:t> EZ-IO</a:t>
            </a:r>
            <a:r>
              <a:rPr lang="en-US" baseline="30000" dirty="0" smtClean="0"/>
              <a:t>®</a:t>
            </a:r>
            <a:r>
              <a:rPr lang="en-US" dirty="0" smtClean="0"/>
              <a:t> System.  </a:t>
            </a:r>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6</a:t>
            </a:fld>
            <a:endParaRPr lang="en-US"/>
          </a:p>
        </p:txBody>
      </p:sp>
    </p:spTree>
    <p:extLst>
      <p:ext uri="{BB962C8B-B14F-4D97-AF65-F5344CB8AC3E}">
        <p14:creationId xmlns:p14="http://schemas.microsoft.com/office/powerpoint/2010/main" val="1486399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Patients with difficult vascular access (DVA) present a challenge throughout the pre-hospital and hospital settings including the ED, ICU, step-down, OR, L&amp;D, Peds units, general medical floor, and other areas.  </a:t>
            </a:r>
          </a:p>
          <a:p>
            <a:endParaRPr lang="en-US" dirty="0" smtClean="0"/>
          </a:p>
          <a:p>
            <a:r>
              <a:rPr lang="en-US" dirty="0" smtClean="0"/>
              <a:t>Any qualified healthcare professional can establish ARROW</a:t>
            </a:r>
            <a:r>
              <a:rPr lang="en-US" baseline="30000" dirty="0" smtClean="0"/>
              <a:t>®</a:t>
            </a:r>
            <a:r>
              <a:rPr lang="en-US" dirty="0" smtClean="0"/>
              <a:t> EZ-IO</a:t>
            </a:r>
            <a:r>
              <a:rPr lang="en-US" baseline="30000" dirty="0" smtClean="0"/>
              <a:t>®</a:t>
            </a:r>
            <a:r>
              <a:rPr lang="en-US" dirty="0" smtClean="0"/>
              <a:t> vascular access in seconds; Physicians, Physician Assistants; Advanced Practice Nurses and Registered Nurses as permitted by state regulations governing their practice.   Placing an ARROW</a:t>
            </a:r>
            <a:r>
              <a:rPr lang="en-US" baseline="30000" dirty="0" smtClean="0"/>
              <a:t>®</a:t>
            </a:r>
            <a:r>
              <a:rPr lang="en-US" baseline="0" dirty="0" smtClean="0"/>
              <a:t> </a:t>
            </a:r>
            <a:r>
              <a:rPr lang="en-US" dirty="0" smtClean="0"/>
              <a:t>EZ-IO</a:t>
            </a:r>
            <a:r>
              <a:rPr lang="en-US" baseline="30000" dirty="0" smtClean="0"/>
              <a:t>®</a:t>
            </a:r>
            <a:r>
              <a:rPr lang="en-US" dirty="0" smtClean="0"/>
              <a:t> Needle Set to establish vascular access is a simple procedure with minimal training requirements. A qualified and trained registered nurse is permitted to place and manage IO devices, if it is determined by regulation, position statement or decision-making model to be within that professional’s scope of practice. </a:t>
            </a:r>
          </a:p>
          <a:p>
            <a:endParaRPr lang="en-US" dirty="0" smtClean="0"/>
          </a:p>
          <a:p>
            <a:r>
              <a:rPr lang="en-US" dirty="0" smtClean="0"/>
              <a:t>Based on a review performed in July 2014, there are no US states where registered nurses are prohibited expressly by statute from placing and managing intraosseous access and infusions.  Additionally, each US state permits a licensed, trained and qualified EMS professional to place and use IO devices upon the order of a medical director.  </a:t>
            </a:r>
          </a:p>
          <a:p>
            <a:endParaRPr lang="en-US" dirty="0" smtClean="0"/>
          </a:p>
          <a:p>
            <a:r>
              <a:rPr lang="en-US" dirty="0" smtClean="0"/>
              <a:t>In the US, each state has laws and regulations that govern the medical procedures licensed personnel may perform within their respective scope of licensure. These laws, regulations (for example State Practice Acts) and directives are occasionally modified as new medical technology becomes standard and accepted within the healthcare industry. </a:t>
            </a:r>
          </a:p>
          <a:p>
            <a:endParaRPr lang="en-US" dirty="0" smtClean="0"/>
          </a:p>
          <a:p>
            <a:pPr defTabSz="958334">
              <a:defRPr/>
            </a:pPr>
            <a:r>
              <a:rPr lang="en-US" dirty="0" smtClean="0"/>
              <a:t>There is no official “certification” process unless mandated by an agency/organization, medical director or hospital.  Establishing vascular access using this system is similar to an IV catheter in that specific training must occur in order to use the device safely and correctly.  We offer comprehensive educational programs designed specifically with your facility and recommend completion prior to using the device. </a:t>
            </a:r>
            <a:r>
              <a:rPr lang="en-US" baseline="0" dirty="0" smtClean="0"/>
              <a:t> C</a:t>
            </a:r>
            <a:r>
              <a:rPr lang="en-US" dirty="0" smtClean="0"/>
              <a:t>ontact your representative to schedule an</a:t>
            </a:r>
            <a:r>
              <a:rPr lang="en-US" baseline="0" dirty="0" smtClean="0"/>
              <a:t> inservice, and access o</a:t>
            </a:r>
            <a:r>
              <a:rPr lang="en-US" dirty="0" smtClean="0"/>
              <a:t>nline education information at www.teleflex.com/ezioeducation</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7</a:t>
            </a:fld>
            <a:endParaRPr lang="en-US"/>
          </a:p>
        </p:txBody>
      </p:sp>
    </p:spTree>
    <p:extLst>
      <p:ext uri="{BB962C8B-B14F-4D97-AF65-F5344CB8AC3E}">
        <p14:creationId xmlns:p14="http://schemas.microsoft.com/office/powerpoint/2010/main" val="2868923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ARROW</a:t>
            </a:r>
            <a:r>
              <a:rPr lang="en-US" baseline="30000" dirty="0" smtClean="0"/>
              <a:t>®</a:t>
            </a:r>
            <a:r>
              <a:rPr lang="en-US" dirty="0" smtClean="0"/>
              <a:t> EZ-IO</a:t>
            </a:r>
            <a:r>
              <a:rPr lang="en-US" baseline="30000" dirty="0" smtClean="0"/>
              <a:t>®</a:t>
            </a:r>
            <a:r>
              <a:rPr lang="en-US" dirty="0" smtClean="0"/>
              <a:t>  Vascular Access System is safe, fast and easy, and can be used in any situation where vascular access is challenging.  Research shows a serious complication rate of &lt; 1%</a:t>
            </a:r>
            <a:r>
              <a:rPr lang="en-US" baseline="30000" dirty="0" smtClean="0"/>
              <a:t>1 </a:t>
            </a:r>
            <a:r>
              <a:rPr lang="en-US" dirty="0" smtClean="0"/>
              <a:t>and clinicians have a 97%</a:t>
            </a:r>
            <a:r>
              <a:rPr lang="en-US" baseline="30000" dirty="0" smtClean="0"/>
              <a:t>2</a:t>
            </a:r>
            <a:r>
              <a:rPr lang="en-US" dirty="0" smtClean="0"/>
              <a:t> insertion success rate. </a:t>
            </a:r>
            <a:endParaRPr lang="en-US" baseline="30000" dirty="0" smtClean="0"/>
          </a:p>
          <a:p>
            <a:endParaRPr lang="en-US" dirty="0" smtClean="0"/>
          </a:p>
          <a:p>
            <a:r>
              <a:rPr lang="en-US" dirty="0" smtClean="0"/>
              <a:t>Placement of peripheral IV catheters for vascular access is common; however, in certain circumstances successful cannulation can be difficult and may require multiple attempts.</a:t>
            </a:r>
            <a:r>
              <a:rPr lang="en-US" baseline="30000" dirty="0" smtClean="0"/>
              <a:t>3-5</a:t>
            </a:r>
            <a:r>
              <a:rPr lang="en-US" dirty="0" smtClean="0"/>
              <a:t>  Vascular access fails during emergency situations up to 40% of the time.</a:t>
            </a:r>
            <a:r>
              <a:rPr lang="en-US" baseline="30000" dirty="0" smtClean="0"/>
              <a:t>6</a:t>
            </a:r>
            <a:r>
              <a:rPr lang="en-US" dirty="0" smtClean="0"/>
              <a:t>  </a:t>
            </a:r>
          </a:p>
          <a:p>
            <a:endParaRPr lang="en-US" dirty="0" smtClean="0"/>
          </a:p>
          <a:p>
            <a:r>
              <a:rPr lang="en-US" dirty="0" smtClean="0"/>
              <a:t>Consider emergencies like hemodynamic instability and respiratory compromise. Outcomes in cardiac or respiratory arrest depend on immediate access.  The patient that needs rapid sequence induction/intubation (RSI) may not have time to wait for other forms of vascular access.  Patients with DVA may be in need of immediate medications or fluids: shock/trauma, sepsis, stroke, dysrhythmia/chest pain/myocardial infarction (MI), burns, status, epilepticus/seizures, diabetic ketoacidosis (DKA), end-stage renal disease (ESRD), head injury, anaphylaxis, congestive heart failure (CHF), sickle cell crisis/anemia and many other conditions are time sensitive requiring vascular access. </a:t>
            </a:r>
          </a:p>
          <a:p>
            <a:endParaRPr lang="en-US" dirty="0" smtClean="0"/>
          </a:p>
          <a:p>
            <a:r>
              <a:rPr lang="en-US" dirty="0" smtClean="0"/>
              <a:t>Any patient may present with difficult vascular access (DVA).  With the ARROW</a:t>
            </a:r>
            <a:r>
              <a:rPr lang="en-US" baseline="30000" dirty="0" smtClean="0"/>
              <a:t>®</a:t>
            </a:r>
            <a:r>
              <a:rPr lang="en-US" dirty="0" smtClean="0"/>
              <a:t> EZ-IO</a:t>
            </a:r>
            <a:r>
              <a:rPr lang="en-US" baseline="30000" dirty="0" smtClean="0"/>
              <a:t>®</a:t>
            </a:r>
            <a:r>
              <a:rPr lang="en-US" dirty="0" smtClean="0"/>
              <a:t> Vascular Access System, vascular access is no longer a problem.</a:t>
            </a:r>
          </a:p>
          <a:p>
            <a:endParaRPr lang="en-US" dirty="0" smtClean="0"/>
          </a:p>
          <a:p>
            <a:r>
              <a:rPr lang="en-US" baseline="30000" dirty="0"/>
              <a:t>1</a:t>
            </a:r>
            <a:r>
              <a:rPr lang="en-US" dirty="0"/>
              <a:t>  Rogers JJ, Fox M. The safety of intraosseous vascular access. Emergency Medicine Patient Safety Foundation Forum. Fall 2012:18-21 </a:t>
            </a:r>
            <a:r>
              <a:rPr lang="en-US" sz="1000" i="1" dirty="0" smtClean="0"/>
              <a:t>Teleflex</a:t>
            </a:r>
            <a:r>
              <a:rPr lang="en-US" sz="1000" i="1" baseline="0" dirty="0" smtClean="0"/>
              <a:t> Incorporated (</a:t>
            </a:r>
            <a:r>
              <a:rPr lang="en-US" sz="1000" i="1" dirty="0" smtClean="0"/>
              <a:t>Vidacare LLC) Sponsored Research</a:t>
            </a:r>
            <a:endParaRPr lang="en-US" sz="1000" dirty="0" smtClean="0"/>
          </a:p>
          <a:p>
            <a:pPr defTabSz="1013055">
              <a:defRPr/>
            </a:pPr>
            <a:r>
              <a:rPr lang="en-US" baseline="30000" dirty="0" smtClean="0"/>
              <a:t>2 </a:t>
            </a:r>
            <a:r>
              <a:rPr lang="en-US" dirty="0" smtClean="0"/>
              <a:t> </a:t>
            </a:r>
            <a:r>
              <a:rPr lang="en-US" dirty="0">
                <a:solidFill>
                  <a:srgbClr val="000000"/>
                </a:solidFill>
                <a:ea typeface="Cambria" panose="02040503050406030204" pitchFamily="18" charset="0"/>
                <a:cs typeface="Times New Roman" panose="02020603050405020304" pitchFamily="18" charset="0"/>
              </a:rPr>
              <a:t>Cooper BR, Mahoney PF, </a:t>
            </a:r>
            <a:r>
              <a:rPr lang="en-US" dirty="0" err="1">
                <a:solidFill>
                  <a:srgbClr val="000000"/>
                </a:solidFill>
                <a:ea typeface="Cambria" panose="02040503050406030204" pitchFamily="18" charset="0"/>
                <a:cs typeface="Times New Roman" panose="02020603050405020304" pitchFamily="18" charset="0"/>
              </a:rPr>
              <a:t>Hodgetts</a:t>
            </a:r>
            <a:r>
              <a:rPr lang="en-US" dirty="0">
                <a:solidFill>
                  <a:srgbClr val="000000"/>
                </a:solidFill>
                <a:ea typeface="Cambria" panose="02040503050406030204" pitchFamily="18" charset="0"/>
                <a:cs typeface="Times New Roman" panose="02020603050405020304" pitchFamily="18" charset="0"/>
              </a:rPr>
              <a:t> TJ, Mellor A. Intra-osseous access (EZIO</a:t>
            </a:r>
            <a:r>
              <a:rPr lang="en-US" baseline="30000" dirty="0">
                <a:solidFill>
                  <a:srgbClr val="000000"/>
                </a:solidFill>
                <a:ea typeface="Cambria" panose="02040503050406030204" pitchFamily="18" charset="0"/>
                <a:cs typeface="Times New Roman" panose="02020603050405020304" pitchFamily="18" charset="0"/>
              </a:rPr>
              <a:t>®</a:t>
            </a:r>
            <a:r>
              <a:rPr lang="en-US" dirty="0">
                <a:solidFill>
                  <a:srgbClr val="000000"/>
                </a:solidFill>
                <a:ea typeface="Cambria" panose="02040503050406030204" pitchFamily="18" charset="0"/>
                <a:cs typeface="Times New Roman" panose="02020603050405020304" pitchFamily="18" charset="0"/>
              </a:rPr>
              <a:t>) for resuscitation: UK military combat experience. </a:t>
            </a:r>
            <a:r>
              <a:rPr lang="en-US" i="1" dirty="0">
                <a:solidFill>
                  <a:srgbClr val="000000"/>
                </a:solidFill>
                <a:ea typeface="Cambria" panose="02040503050406030204" pitchFamily="18" charset="0"/>
                <a:cs typeface="Times New Roman" panose="02020603050405020304" pitchFamily="18" charset="0"/>
              </a:rPr>
              <a:t>JR Army Med Corps </a:t>
            </a:r>
            <a:r>
              <a:rPr lang="en-US" dirty="0">
                <a:solidFill>
                  <a:srgbClr val="000000"/>
                </a:solidFill>
                <a:ea typeface="Cambria" panose="02040503050406030204" pitchFamily="18" charset="0"/>
                <a:cs typeface="Times New Roman" panose="02020603050405020304" pitchFamily="18" charset="0"/>
              </a:rPr>
              <a:t>2008;153(4):314-6.</a:t>
            </a:r>
          </a:p>
          <a:p>
            <a:r>
              <a:rPr lang="en-US" baseline="30000" dirty="0" smtClean="0"/>
              <a:t>3</a:t>
            </a:r>
            <a:r>
              <a:rPr lang="en-US" dirty="0" smtClean="0"/>
              <a:t>    Aponte H, Acosta S, </a:t>
            </a:r>
            <a:r>
              <a:rPr lang="en-US" dirty="0" err="1" smtClean="0"/>
              <a:t>Rigamonti</a:t>
            </a:r>
            <a:r>
              <a:rPr lang="en-US" dirty="0" smtClean="0"/>
              <a:t> D, Sylvia B, Austin P, </a:t>
            </a:r>
            <a:r>
              <a:rPr lang="en-US" dirty="0" err="1" smtClean="0"/>
              <a:t>Samolitis</a:t>
            </a:r>
            <a:r>
              <a:rPr lang="en-US" dirty="0" smtClean="0"/>
              <a:t> T. The use of ultrasound for placement of intravenous catheters.  AANA J. 2007;75(3):212-216. </a:t>
            </a:r>
          </a:p>
          <a:p>
            <a:r>
              <a:rPr lang="en-US" baseline="30000" dirty="0" smtClean="0"/>
              <a:t>4</a:t>
            </a:r>
            <a:r>
              <a:rPr lang="en-US" dirty="0" smtClean="0"/>
              <a:t>    Bauman M, </a:t>
            </a:r>
            <a:r>
              <a:rPr lang="en-US" dirty="0" err="1" smtClean="0"/>
              <a:t>Braude</a:t>
            </a:r>
            <a:r>
              <a:rPr lang="en-US" dirty="0" smtClean="0"/>
              <a:t> D, Crandall C. Ultrasound-guidance vs. standard technique in difficult vascular access patients by ED technicians. Am J Emerg Med. 2009;27(2):135-140. 3</a:t>
            </a:r>
          </a:p>
          <a:p>
            <a:r>
              <a:rPr lang="en-US" baseline="30000" dirty="0" smtClean="0"/>
              <a:t>5</a:t>
            </a:r>
            <a:r>
              <a:rPr lang="en-US" dirty="0" smtClean="0"/>
              <a:t>    </a:t>
            </a:r>
            <a:r>
              <a:rPr lang="en-US" dirty="0" err="1" smtClean="0"/>
              <a:t>Costantino</a:t>
            </a:r>
            <a:r>
              <a:rPr lang="en-US" dirty="0" smtClean="0"/>
              <a:t> TG, Parikh AK, </a:t>
            </a:r>
            <a:r>
              <a:rPr lang="en-US" dirty="0" err="1" smtClean="0"/>
              <a:t>Satz</a:t>
            </a:r>
            <a:r>
              <a:rPr lang="en-US" dirty="0" smtClean="0"/>
              <a:t> WA, </a:t>
            </a:r>
            <a:r>
              <a:rPr lang="en-US" dirty="0" err="1" smtClean="0"/>
              <a:t>Fojtik</a:t>
            </a:r>
            <a:r>
              <a:rPr lang="en-US" dirty="0" smtClean="0"/>
              <a:t> JP. Ultrasonography-guided peripheral intravenous access versus traditional approaches in patients with difficult intravenous access. Ann Emerg Med. 2005;46(5):456-461.</a:t>
            </a:r>
          </a:p>
          <a:p>
            <a:r>
              <a:rPr lang="en-US" baseline="30000" dirty="0" smtClean="0"/>
              <a:t>6</a:t>
            </a:r>
            <a:r>
              <a:rPr lang="en-US" dirty="0" smtClean="0"/>
              <a:t>    Leidel BA, Kirchhoff C, </a:t>
            </a:r>
            <a:r>
              <a:rPr lang="en-US" dirty="0" err="1" smtClean="0"/>
              <a:t>Bogner</a:t>
            </a:r>
            <a:r>
              <a:rPr lang="en-US" dirty="0" smtClean="0"/>
              <a:t> V, et al. Is the intraosseous access route fast and efficacious compared to conventional central venous catheterization in adult patients under resuscitation in the emergency department? A prospective observational pilot study. Patient </a:t>
            </a:r>
            <a:r>
              <a:rPr lang="en-US" dirty="0" err="1" smtClean="0"/>
              <a:t>Saf</a:t>
            </a:r>
            <a:r>
              <a:rPr lang="en-US" dirty="0" smtClean="0"/>
              <a:t> Surg. 2009;3(1):1-8.</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8</a:t>
            </a:fld>
            <a:endParaRPr lang="en-US"/>
          </a:p>
        </p:txBody>
      </p:sp>
    </p:spTree>
    <p:extLst>
      <p:ext uri="{BB962C8B-B14F-4D97-AF65-F5344CB8AC3E}">
        <p14:creationId xmlns:p14="http://schemas.microsoft.com/office/powerpoint/2010/main" val="2906805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Intraosseous (IO) access technology is used as a low risk option for patients with DVA in emergent, urgent and medically necessary cases, and can be used in lieu of other options that are time consuming, skill intensive, higher risk and costly.</a:t>
            </a:r>
            <a:r>
              <a:rPr lang="en-US" baseline="30000" dirty="0" smtClean="0"/>
              <a:t>1-2</a:t>
            </a:r>
            <a:r>
              <a:rPr lang="en-US" dirty="0" smtClean="0"/>
              <a:t> The average time needed for peripheral IV catheterization is reportedly as high as 16 minutes in patients with DVA.</a:t>
            </a:r>
            <a:r>
              <a:rPr lang="en-US" baseline="30000" dirty="0" smtClean="0"/>
              <a:t>3</a:t>
            </a:r>
            <a:r>
              <a:rPr lang="en-US" dirty="0" smtClean="0"/>
              <a:t>   Placing vascular</a:t>
            </a:r>
            <a:r>
              <a:rPr lang="en-US" baseline="0" dirty="0" smtClean="0"/>
              <a:t> access using the </a:t>
            </a:r>
            <a:r>
              <a:rPr lang="en-US" dirty="0" smtClean="0"/>
              <a:t>ARROW</a:t>
            </a:r>
            <a:r>
              <a:rPr lang="en-US" baseline="30000" dirty="0" smtClean="0"/>
              <a:t>®</a:t>
            </a:r>
            <a:r>
              <a:rPr lang="en-US" dirty="0" smtClean="0"/>
              <a:t> EZ-IO</a:t>
            </a:r>
            <a:r>
              <a:rPr lang="en-US" baseline="30000" dirty="0" smtClean="0"/>
              <a:t>®</a:t>
            </a:r>
            <a:r>
              <a:rPr lang="en-US" dirty="0" smtClean="0"/>
              <a:t> System can be achieved in seconds</a:t>
            </a:r>
            <a:r>
              <a:rPr lang="en-US" baseline="30000" dirty="0" smtClean="0"/>
              <a:t>4</a:t>
            </a:r>
            <a:r>
              <a:rPr lang="en-US" dirty="0" smtClean="0"/>
              <a:t> and eliminates the potential for multiple IV sticks, facilitating vein preservation.  </a:t>
            </a:r>
          </a:p>
          <a:p>
            <a:endParaRPr lang="en-US" dirty="0" smtClean="0"/>
          </a:p>
          <a:p>
            <a:r>
              <a:rPr lang="en-US" dirty="0" smtClean="0"/>
              <a:t>Choosing</a:t>
            </a:r>
            <a:r>
              <a:rPr lang="en-US" baseline="0" dirty="0" smtClean="0"/>
              <a:t> the ARROW</a:t>
            </a:r>
            <a:r>
              <a:rPr lang="en-US" baseline="30000" dirty="0" smtClean="0"/>
              <a:t>®</a:t>
            </a:r>
            <a:r>
              <a:rPr lang="en-US" baseline="0" dirty="0" smtClean="0"/>
              <a:t> EZ-IO</a:t>
            </a:r>
            <a:r>
              <a:rPr lang="en-US" baseline="30000" dirty="0" smtClean="0"/>
              <a:t>®</a:t>
            </a:r>
            <a:r>
              <a:rPr lang="en-US" baseline="0" dirty="0" smtClean="0"/>
              <a:t> System for vascular access </a:t>
            </a:r>
            <a:r>
              <a:rPr lang="en-US" dirty="0" smtClean="0"/>
              <a:t>can expedite treatment and prevent departmental throughput delays, replacing time-consuming and skill intensive ultrasound guided peripheral IVs and eliminating external jugular lines that are risky, positional and not well tolerated by patients.</a:t>
            </a:r>
            <a:r>
              <a:rPr lang="en-US" baseline="30000" dirty="0" smtClean="0"/>
              <a:t>1</a:t>
            </a:r>
          </a:p>
          <a:p>
            <a:endParaRPr lang="en-US" dirty="0" smtClean="0"/>
          </a:p>
          <a:p>
            <a:r>
              <a:rPr lang="en-US" dirty="0" smtClean="0"/>
              <a:t>Use of IO access technology reduces risk associated with treatment delays and vascular access therapies with higher complication rates.</a:t>
            </a:r>
            <a:r>
              <a:rPr lang="en-US" baseline="30000" dirty="0" smtClean="0"/>
              <a:t>1,3</a:t>
            </a:r>
            <a:r>
              <a:rPr lang="en-US" dirty="0" smtClean="0"/>
              <a:t>  IO</a:t>
            </a:r>
            <a:r>
              <a:rPr lang="en-US" baseline="0" dirty="0" smtClean="0"/>
              <a:t> </a:t>
            </a:r>
            <a:r>
              <a:rPr lang="en-US" dirty="0" smtClean="0"/>
              <a:t>vascular access can be used as a bridge to the proper placement of a central venous catheter (CVC) and replace CVCs placed solely for vascular access.  </a:t>
            </a:r>
          </a:p>
          <a:p>
            <a:endParaRPr lang="en-US" dirty="0" smtClean="0"/>
          </a:p>
          <a:p>
            <a:r>
              <a:rPr lang="en-US" dirty="0" smtClean="0"/>
              <a:t>ARROW</a:t>
            </a:r>
            <a:r>
              <a:rPr lang="en-US" baseline="30000" dirty="0" smtClean="0"/>
              <a:t>®</a:t>
            </a:r>
            <a:r>
              <a:rPr lang="en-US" dirty="0" smtClean="0"/>
              <a:t> EZ-IO</a:t>
            </a:r>
            <a:r>
              <a:rPr lang="en-US" baseline="30000" dirty="0" smtClean="0"/>
              <a:t>®</a:t>
            </a:r>
            <a:r>
              <a:rPr lang="en-US" dirty="0" smtClean="0"/>
              <a:t> Vascular Access is easily placed to treat patients (e.g. hypo- or hyperglycemia, hypovolemia, kidney stones, to provide thrombolytics, moderate sedation, analgesia, antibiotic therapy, for elective surgeries or as a rescue line in the unstable patient) in less time with less staff, less equipment and at a lower cost than many other vascular access </a:t>
            </a:r>
            <a:r>
              <a:rPr lang="en-US" baseline="0" dirty="0" smtClean="0"/>
              <a:t>options</a:t>
            </a:r>
            <a:r>
              <a:rPr lang="en-US" baseline="30000" dirty="0" smtClean="0"/>
              <a:t>.5-8</a:t>
            </a:r>
          </a:p>
          <a:p>
            <a:endParaRPr lang="en-US" dirty="0" smtClean="0"/>
          </a:p>
          <a:p>
            <a:r>
              <a:rPr lang="en-US" dirty="0" smtClean="0"/>
              <a:t>Rapid access can halt the downward spiral that can occur during time consuming attempts to obtain vascular access, potentially reducing patient deterioration which can lead to rapid response or code situations.</a:t>
            </a:r>
            <a:r>
              <a:rPr lang="en-US" baseline="30000" dirty="0" smtClean="0"/>
              <a:t>1</a:t>
            </a:r>
            <a:r>
              <a:rPr lang="en-US" dirty="0" smtClean="0"/>
              <a:t> </a:t>
            </a:r>
          </a:p>
          <a:p>
            <a:endParaRPr lang="en-US" dirty="0" smtClean="0"/>
          </a:p>
          <a:p>
            <a:r>
              <a:rPr lang="en-US" baseline="30000" dirty="0" smtClean="0"/>
              <a:t>1</a:t>
            </a:r>
            <a:r>
              <a:rPr lang="en-US" dirty="0" smtClean="0"/>
              <a:t> Phillips L, Brown L, Campbell T, Miller J, Proehl J, Youngberg B.  Recommendations for the Use of Intraosseous Vascular Access for Emergent and </a:t>
            </a:r>
            <a:r>
              <a:rPr lang="en-US" dirty="0" err="1" smtClean="0"/>
              <a:t>Nonemergent</a:t>
            </a:r>
            <a:r>
              <a:rPr lang="en-US" dirty="0" smtClean="0"/>
              <a:t> Situations in Various Health Care Settings: A Consensus Paper.  Journal of Infusion Nursing, November/December 2010; 33(6):346-351.</a:t>
            </a:r>
          </a:p>
          <a:p>
            <a:r>
              <a:rPr lang="en-US" baseline="30000" dirty="0" smtClean="0"/>
              <a:t>2</a:t>
            </a:r>
            <a:r>
              <a:rPr lang="en-US" dirty="0" smtClean="0"/>
              <a:t> Emergency Nursing Resource: Difficult Intravenous Access. ENA; December 2012 </a:t>
            </a:r>
          </a:p>
          <a:p>
            <a:r>
              <a:rPr lang="en-US" baseline="30000" dirty="0" smtClean="0"/>
              <a:t>3</a:t>
            </a:r>
            <a:r>
              <a:rPr lang="en-US" dirty="0" smtClean="0"/>
              <a:t> Leidel BA, Kirchhoff C, </a:t>
            </a:r>
            <a:r>
              <a:rPr lang="en-US" dirty="0" err="1" smtClean="0"/>
              <a:t>Bogner</a:t>
            </a:r>
            <a:r>
              <a:rPr lang="en-US" dirty="0" smtClean="0"/>
              <a:t> V, </a:t>
            </a:r>
            <a:r>
              <a:rPr lang="en-US" dirty="0" err="1" smtClean="0"/>
              <a:t>Braunstein</a:t>
            </a:r>
            <a:r>
              <a:rPr lang="en-US" dirty="0" smtClean="0"/>
              <a:t> V, </a:t>
            </a:r>
            <a:r>
              <a:rPr lang="en-US" dirty="0" err="1" smtClean="0"/>
              <a:t>Biberthaler</a:t>
            </a:r>
            <a:r>
              <a:rPr lang="en-US" dirty="0" smtClean="0"/>
              <a:t> P, </a:t>
            </a:r>
            <a:r>
              <a:rPr lang="en-US" dirty="0" err="1" smtClean="0"/>
              <a:t>Kanz</a:t>
            </a:r>
            <a:r>
              <a:rPr lang="en-US" dirty="0" smtClean="0"/>
              <a:t> K-G. Comparison of intraosseous versus central venous vascular access in adults under resuscitation in the emergency department with inaccessible peripheral veins. Resuscitation. 2012;83(1):40-45.</a:t>
            </a:r>
          </a:p>
          <a:p>
            <a:pPr defTabSz="938632">
              <a:defRPr/>
            </a:pPr>
            <a:r>
              <a:rPr lang="en-US" baseline="30000" dirty="0" smtClean="0"/>
              <a:t>4</a:t>
            </a:r>
            <a:r>
              <a:rPr lang="en-US" dirty="0" smtClean="0"/>
              <a:t> Paxton JH, Knuth TE, Klausner HA. Proximal humerus intraosseous infusion: a preferred emergency venous access. J Trauma 2009;67:606–11.</a:t>
            </a:r>
            <a:r>
              <a:rPr lang="en-US" sz="1000" i="1" dirty="0" smtClean="0">
                <a:solidFill>
                  <a:prstClr val="black"/>
                </a:solidFill>
              </a:rPr>
              <a:t>*</a:t>
            </a:r>
            <a:endParaRPr lang="en-US" dirty="0" smtClean="0"/>
          </a:p>
          <a:p>
            <a:r>
              <a:rPr lang="en-US" baseline="30000" dirty="0" smtClean="0"/>
              <a:t>5</a:t>
            </a:r>
            <a:r>
              <a:rPr lang="en-US" dirty="0" smtClean="0"/>
              <a:t> Dolister M, Miller S, Borron S, et al. Intraosseous vascular access is safe, effective and costs less than central venous catheters for patients in the hospital setting. J Vasc Access 2012; </a:t>
            </a:r>
            <a:r>
              <a:rPr lang="en-US" dirty="0" err="1" smtClean="0"/>
              <a:t>doi</a:t>
            </a:r>
            <a:r>
              <a:rPr lang="en-US" dirty="0" smtClean="0"/>
              <a:t>: 10.5301/jva.5000130.</a:t>
            </a:r>
            <a:r>
              <a:rPr lang="en-US" i="1" dirty="0" smtClean="0"/>
              <a:t>*</a:t>
            </a:r>
            <a:endParaRPr lang="en-US" dirty="0"/>
          </a:p>
          <a:p>
            <a:r>
              <a:rPr lang="en-US" baseline="30000" dirty="0" smtClean="0"/>
              <a:t>6</a:t>
            </a:r>
            <a:r>
              <a:rPr lang="en-US" dirty="0" smtClean="0"/>
              <a:t> Fowler RL , Pierce A, Nazeer S et al. 1,199 case series: Powered intraosseous insertion provides safe and effective vascular access for emergency patients. Ann Emerg Med 2008;52:S152. </a:t>
            </a:r>
          </a:p>
          <a:p>
            <a:r>
              <a:rPr lang="en-US" baseline="30000" dirty="0" smtClean="0"/>
              <a:t>7</a:t>
            </a:r>
            <a:r>
              <a:rPr lang="en-US" dirty="0" smtClean="0"/>
              <a:t> American Heart Association 2010 American Heart Association guidelines for CPR and ECC . Part 14-Pediatric Advanced Life Support. Circulation 2010;122(3 suppl.):S881-5.</a:t>
            </a:r>
          </a:p>
          <a:p>
            <a:r>
              <a:rPr lang="en-US" baseline="30000" dirty="0" smtClean="0"/>
              <a:t>8</a:t>
            </a:r>
            <a:r>
              <a:rPr lang="en-US" dirty="0" smtClean="0"/>
              <a:t> Horton MA, Beamer C. Powered intraosseous insertion provides safe and effective vascular access for pediatric emergency patients. Pediatr Emerg Care 2008;24(6):347-50.*</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sz="1200" i="1" dirty="0" smtClean="0"/>
              <a:t>Teleflex</a:t>
            </a:r>
            <a:r>
              <a:rPr lang="en-US" sz="1200" i="1" baseline="0" dirty="0" smtClean="0"/>
              <a:t> Incorporated (</a:t>
            </a:r>
            <a:r>
              <a:rPr lang="en-US" sz="1200" i="1" dirty="0" smtClean="0"/>
              <a:t>Vidacare LLC) Sponsored Research</a:t>
            </a:r>
            <a:endParaRPr lang="en-US" sz="12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D714-A309-466E-A29F-60AC61356BA4}" type="slidenum">
              <a:rPr lang="en-US" smtClean="0"/>
              <a:t>9</a:t>
            </a:fld>
            <a:endParaRPr lang="en-US"/>
          </a:p>
        </p:txBody>
      </p:sp>
    </p:spTree>
    <p:extLst>
      <p:ext uri="{BB962C8B-B14F-4D97-AF65-F5344CB8AC3E}">
        <p14:creationId xmlns:p14="http://schemas.microsoft.com/office/powerpoint/2010/main" val="3620046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2051"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3945" y="690694"/>
            <a:ext cx="8343900"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ound Same Side Corner Rectangle 11"/>
          <p:cNvSpPr/>
          <p:nvPr userDrawn="1"/>
        </p:nvSpPr>
        <p:spPr bwMode="auto">
          <a:xfrm rot="5400000" flipH="1">
            <a:off x="-2453593" y="3139393"/>
            <a:ext cx="5486400" cy="579215"/>
          </a:xfrm>
          <a:prstGeom prst="round2SameRect">
            <a:avLst>
              <a:gd name="adj1" fmla="val 43009"/>
              <a:gd name="adj2" fmla="val 0"/>
            </a:avLst>
          </a:prstGeom>
          <a:solidFill>
            <a:schemeClr val="tx2"/>
          </a:solidFill>
          <a:ln w="9525" cap="flat" cmpd="sng" algn="ctr">
            <a:noFill/>
            <a:prstDash val="solid"/>
            <a:round/>
            <a:headEnd type="none" w="med" len="med"/>
            <a:tailEnd type="none" w="med" len="med"/>
          </a:ln>
          <a:effectLst/>
        </p:spPr>
        <p:txBody>
          <a:bodyPr/>
          <a:lstStyle/>
          <a:p>
            <a:pPr>
              <a:defRPr/>
            </a:pPr>
            <a:endParaRPr lang="en-US">
              <a:solidFill>
                <a:srgbClr val="A31A27"/>
              </a:solidFill>
              <a:ea typeface="ＭＳ Ｐゴシック" pitchFamily="80" charset="-128"/>
            </a:endParaRPr>
          </a:p>
        </p:txBody>
      </p:sp>
      <p:grpSp>
        <p:nvGrpSpPr>
          <p:cNvPr id="44" name="Group 43"/>
          <p:cNvGrpSpPr/>
          <p:nvPr userDrawn="1"/>
        </p:nvGrpSpPr>
        <p:grpSpPr>
          <a:xfrm>
            <a:off x="685800" y="3805237"/>
            <a:ext cx="8458203" cy="1219200"/>
            <a:chOff x="698827" y="4343400"/>
            <a:chExt cx="8451250" cy="1219200"/>
          </a:xfrm>
        </p:grpSpPr>
        <p:sp>
          <p:nvSpPr>
            <p:cNvPr id="45" name="Rectangle 13"/>
            <p:cNvSpPr>
              <a:spLocks noChangeArrowheads="1"/>
            </p:cNvSpPr>
            <p:nvPr userDrawn="1"/>
          </p:nvSpPr>
          <p:spPr bwMode="auto">
            <a:xfrm>
              <a:off x="698827" y="4343400"/>
              <a:ext cx="8451250" cy="12192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Rectangle 14"/>
            <p:cNvSpPr>
              <a:spLocks noChangeArrowheads="1"/>
            </p:cNvSpPr>
            <p:nvPr userDrawn="1"/>
          </p:nvSpPr>
          <p:spPr bwMode="auto">
            <a:xfrm>
              <a:off x="798513" y="4457700"/>
              <a:ext cx="8351563" cy="990600"/>
            </a:xfrm>
            <a:prstGeom prst="rect">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dirty="0" smtClean="0"/>
                <a:t> </a:t>
              </a:r>
              <a:endParaRPr lang="en-US" dirty="0"/>
            </a:p>
          </p:txBody>
        </p:sp>
      </p:grpSp>
      <p:pic>
        <p:nvPicPr>
          <p:cNvPr id="49" name="Picture 9" descr="EPPoint5"/>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7500" t="70189" b="12293"/>
          <a:stretch/>
        </p:blipFill>
        <p:spPr bwMode="auto">
          <a:xfrm>
            <a:off x="685800" y="5029200"/>
            <a:ext cx="8458200" cy="1201374"/>
          </a:xfrm>
          <a:prstGeom prst="rect">
            <a:avLst/>
          </a:prstGeom>
          <a:noFill/>
          <a:extLst>
            <a:ext uri="{909E8E84-426E-40DD-AFC4-6F175D3DCCD1}">
              <a14:hiddenFill xmlns:a14="http://schemas.microsoft.com/office/drawing/2010/main">
                <a:solidFill>
                  <a:srgbClr val="FFFFFF"/>
                </a:solidFill>
              </a14:hiddenFill>
            </a:ext>
          </a:extLst>
        </p:spPr>
      </p:pic>
      <p:sp>
        <p:nvSpPr>
          <p:cNvPr id="57" name="Rectangle 3"/>
          <p:cNvSpPr>
            <a:spLocks noGrp="1" noChangeArrowheads="1"/>
          </p:cNvSpPr>
          <p:nvPr>
            <p:ph type="subTitle" idx="1" hasCustomPrompt="1"/>
          </p:nvPr>
        </p:nvSpPr>
        <p:spPr>
          <a:xfrm>
            <a:off x="969319" y="4421702"/>
            <a:ext cx="7772400" cy="305487"/>
          </a:xfrm>
          <a:prstGeom prst="rect">
            <a:avLst/>
          </a:prstGeom>
        </p:spPr>
        <p:txBody>
          <a:bodyPr/>
          <a:lstStyle>
            <a:lvl1pPr marL="0" indent="0" algn="r">
              <a:buNone/>
              <a:defRPr sz="1600" b="0" baseline="0">
                <a:solidFill>
                  <a:schemeClr val="bg1"/>
                </a:solidFill>
                <a:latin typeface="Arial" charset="0"/>
                <a:ea typeface="ＭＳ Ｐゴシック" charset="0"/>
              </a:defRPr>
            </a:lvl1pPr>
          </a:lstStyle>
          <a:p>
            <a:pPr lvl="0"/>
            <a:r>
              <a:rPr lang="en-US" noProof="0" dirty="0"/>
              <a:t>Click to edit </a:t>
            </a:r>
            <a:r>
              <a:rPr lang="en-US" noProof="0" dirty="0" smtClean="0"/>
              <a:t>master subtitle text</a:t>
            </a:r>
            <a:endParaRPr lang="en-US" noProof="0" dirty="0"/>
          </a:p>
        </p:txBody>
      </p:sp>
      <p:sp>
        <p:nvSpPr>
          <p:cNvPr id="58" name="Rectangle 2"/>
          <p:cNvSpPr>
            <a:spLocks noGrp="1" noChangeArrowheads="1"/>
          </p:cNvSpPr>
          <p:nvPr>
            <p:ph type="ctrTitle" hasCustomPrompt="1"/>
          </p:nvPr>
        </p:nvSpPr>
        <p:spPr>
          <a:xfrm>
            <a:off x="969319" y="4116901"/>
            <a:ext cx="7772400" cy="304800"/>
          </a:xfrm>
          <a:prstGeom prst="rect">
            <a:avLst/>
          </a:prstGeom>
        </p:spPr>
        <p:txBody>
          <a:bodyPr anchor="ctr"/>
          <a:lstStyle>
            <a:lvl1pPr indent="0" algn="r">
              <a:defRPr sz="2000" b="1" u="none" baseline="0">
                <a:solidFill>
                  <a:schemeClr val="bg1"/>
                </a:solidFill>
                <a:latin typeface="Arial" charset="0"/>
                <a:ea typeface="ＭＳ Ｐゴシック" charset="0"/>
              </a:defRPr>
            </a:lvl1pPr>
          </a:lstStyle>
          <a:p>
            <a:pPr lvl="0"/>
            <a:r>
              <a:rPr lang="en-US" noProof="0" dirty="0" smtClean="0"/>
              <a:t>CLICK TO EDIT MASTER TITLE TEXT</a:t>
            </a:r>
            <a:endParaRPr lang="en-US" noProof="0" dirty="0"/>
          </a:p>
        </p:txBody>
      </p:sp>
    </p:spTree>
    <p:extLst>
      <p:ext uri="{BB962C8B-B14F-4D97-AF65-F5344CB8AC3E}">
        <p14:creationId xmlns:p14="http://schemas.microsoft.com/office/powerpoint/2010/main" val="17435138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hort Bar Cover 4">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789441" y="685800"/>
            <a:ext cx="2697480" cy="3108960"/>
          </a:xfrm>
          <a:prstGeom prst="rect">
            <a:avLst/>
          </a:prstGeom>
          <a:solidFill>
            <a:schemeClr val="accent1">
              <a:lumMod val="20000"/>
              <a:lumOff val="80000"/>
            </a:schemeClr>
          </a:solidFill>
        </p:spPr>
        <p:txBody>
          <a:bodyPr/>
          <a:lstStyle>
            <a:lvl1pPr marL="0" indent="0" algn="ctr">
              <a:buNone/>
              <a:defRPr baseline="0"/>
            </a:lvl1pPr>
          </a:lstStyle>
          <a:p>
            <a:endParaRPr lang="en-US" dirty="0" smtClean="0"/>
          </a:p>
          <a:p>
            <a:endParaRPr lang="en-US" dirty="0" smtClean="0"/>
          </a:p>
          <a:p>
            <a:r>
              <a:rPr lang="en-US" dirty="0" smtClean="0"/>
              <a:t>Insert picture here</a:t>
            </a:r>
            <a:endParaRPr lang="en-US" dirty="0"/>
          </a:p>
        </p:txBody>
      </p:sp>
      <p:sp>
        <p:nvSpPr>
          <p:cNvPr id="13" name="Picture Placeholder 2"/>
          <p:cNvSpPr>
            <a:spLocks noGrp="1"/>
          </p:cNvSpPr>
          <p:nvPr>
            <p:ph type="pic" sz="quarter" idx="12"/>
          </p:nvPr>
        </p:nvSpPr>
        <p:spPr>
          <a:xfrm>
            <a:off x="3613408" y="685800"/>
            <a:ext cx="2697480" cy="3108960"/>
          </a:xfrm>
          <a:prstGeom prst="rect">
            <a:avLst/>
          </a:prstGeom>
          <a:solidFill>
            <a:schemeClr val="accent1">
              <a:lumMod val="20000"/>
              <a:lumOff val="80000"/>
            </a:schemeClr>
          </a:solidFill>
        </p:spPr>
        <p:txBody>
          <a:bodyPr/>
          <a:lstStyle>
            <a:lvl1pPr marL="0" indent="0" algn="ctr">
              <a:buNone/>
              <a:defRPr baseline="0"/>
            </a:lvl1pPr>
          </a:lstStyle>
          <a:p>
            <a:endParaRPr lang="en-US" dirty="0" smtClean="0"/>
          </a:p>
          <a:p>
            <a:endParaRPr lang="en-US" dirty="0" smtClean="0"/>
          </a:p>
          <a:p>
            <a:r>
              <a:rPr lang="en-US" dirty="0" smtClean="0"/>
              <a:t>Insert picture here</a:t>
            </a:r>
            <a:endParaRPr lang="en-US" dirty="0"/>
          </a:p>
        </p:txBody>
      </p:sp>
      <p:sp>
        <p:nvSpPr>
          <p:cNvPr id="14" name="Picture Placeholder 2"/>
          <p:cNvSpPr>
            <a:spLocks noGrp="1"/>
          </p:cNvSpPr>
          <p:nvPr>
            <p:ph type="pic" sz="quarter" idx="13"/>
          </p:nvPr>
        </p:nvSpPr>
        <p:spPr>
          <a:xfrm>
            <a:off x="6445765" y="685800"/>
            <a:ext cx="2697480" cy="3108960"/>
          </a:xfrm>
          <a:prstGeom prst="rect">
            <a:avLst/>
          </a:prstGeom>
          <a:solidFill>
            <a:schemeClr val="accent1">
              <a:lumMod val="20000"/>
              <a:lumOff val="80000"/>
            </a:schemeClr>
          </a:solidFill>
        </p:spPr>
        <p:txBody>
          <a:bodyPr/>
          <a:lstStyle>
            <a:lvl1pPr marL="0" indent="0" algn="ctr">
              <a:buNone/>
              <a:defRPr baseline="0"/>
            </a:lvl1pPr>
          </a:lstStyle>
          <a:p>
            <a:endParaRPr lang="en-US" dirty="0" smtClean="0"/>
          </a:p>
          <a:p>
            <a:endParaRPr lang="en-US" dirty="0" smtClean="0"/>
          </a:p>
          <a:p>
            <a:r>
              <a:rPr lang="en-US" dirty="0" smtClean="0"/>
              <a:t>Insert picture here</a:t>
            </a:r>
            <a:endParaRPr lang="en-US" dirty="0"/>
          </a:p>
        </p:txBody>
      </p:sp>
      <p:grpSp>
        <p:nvGrpSpPr>
          <p:cNvPr id="45" name="Group 44"/>
          <p:cNvGrpSpPr/>
          <p:nvPr userDrawn="1"/>
        </p:nvGrpSpPr>
        <p:grpSpPr>
          <a:xfrm>
            <a:off x="685800" y="3805237"/>
            <a:ext cx="8458203" cy="1219200"/>
            <a:chOff x="698827" y="4343400"/>
            <a:chExt cx="8451250" cy="1219200"/>
          </a:xfrm>
        </p:grpSpPr>
        <p:sp>
          <p:nvSpPr>
            <p:cNvPr id="46" name="Rectangle 13"/>
            <p:cNvSpPr>
              <a:spLocks noChangeArrowheads="1"/>
            </p:cNvSpPr>
            <p:nvPr userDrawn="1"/>
          </p:nvSpPr>
          <p:spPr bwMode="auto">
            <a:xfrm>
              <a:off x="698827" y="4343400"/>
              <a:ext cx="8451250" cy="12192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Rectangle 14"/>
            <p:cNvSpPr>
              <a:spLocks noChangeArrowheads="1"/>
            </p:cNvSpPr>
            <p:nvPr userDrawn="1"/>
          </p:nvSpPr>
          <p:spPr bwMode="auto">
            <a:xfrm>
              <a:off x="798513" y="4457700"/>
              <a:ext cx="8351563" cy="990600"/>
            </a:xfrm>
            <a:prstGeom prst="rect">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dirty="0" smtClean="0"/>
                <a:t> </a:t>
              </a:r>
              <a:endParaRPr lang="en-US" dirty="0"/>
            </a:p>
          </p:txBody>
        </p:sp>
      </p:grpSp>
      <p:pic>
        <p:nvPicPr>
          <p:cNvPr id="50" name="Picture 9" descr="EPPoint5"/>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7500" t="70189" b="12293"/>
          <a:stretch/>
        </p:blipFill>
        <p:spPr bwMode="auto">
          <a:xfrm>
            <a:off x="685800" y="5029200"/>
            <a:ext cx="8458200" cy="1201374"/>
          </a:xfrm>
          <a:prstGeom prst="rect">
            <a:avLst/>
          </a:prstGeom>
          <a:noFill/>
          <a:extLst>
            <a:ext uri="{909E8E84-426E-40DD-AFC4-6F175D3DCCD1}">
              <a14:hiddenFill xmlns:a14="http://schemas.microsoft.com/office/drawing/2010/main">
                <a:solidFill>
                  <a:srgbClr val="FFFFFF"/>
                </a:solidFill>
              </a14:hiddenFill>
            </a:ext>
          </a:extLst>
        </p:spPr>
      </p:pic>
      <p:sp>
        <p:nvSpPr>
          <p:cNvPr id="69" name="Round Same Side Corner Rectangle 68"/>
          <p:cNvSpPr/>
          <p:nvPr userDrawn="1"/>
        </p:nvSpPr>
        <p:spPr bwMode="auto">
          <a:xfrm rot="5400000" flipH="1">
            <a:off x="-2453593" y="3139393"/>
            <a:ext cx="5486400" cy="579215"/>
          </a:xfrm>
          <a:prstGeom prst="round2SameRect">
            <a:avLst>
              <a:gd name="adj1" fmla="val 43009"/>
              <a:gd name="adj2" fmla="val 0"/>
            </a:avLst>
          </a:prstGeom>
          <a:solidFill>
            <a:schemeClr val="tx2"/>
          </a:solidFill>
          <a:ln w="9525" cap="flat" cmpd="sng" algn="ctr">
            <a:noFill/>
            <a:prstDash val="solid"/>
            <a:round/>
            <a:headEnd type="none" w="med" len="med"/>
            <a:tailEnd type="none" w="med" len="med"/>
          </a:ln>
          <a:effectLst/>
        </p:spPr>
        <p:txBody>
          <a:bodyPr/>
          <a:lstStyle/>
          <a:p>
            <a:pPr>
              <a:defRPr/>
            </a:pPr>
            <a:endParaRPr lang="en-US">
              <a:solidFill>
                <a:srgbClr val="A31A27"/>
              </a:solidFill>
              <a:ea typeface="ＭＳ Ｐゴシック" pitchFamily="80" charset="-128"/>
            </a:endParaRPr>
          </a:p>
        </p:txBody>
      </p:sp>
      <p:sp>
        <p:nvSpPr>
          <p:cNvPr id="89" name="Rectangle 3"/>
          <p:cNvSpPr>
            <a:spLocks noGrp="1" noChangeArrowheads="1"/>
          </p:cNvSpPr>
          <p:nvPr>
            <p:ph type="subTitle" idx="1" hasCustomPrompt="1"/>
          </p:nvPr>
        </p:nvSpPr>
        <p:spPr>
          <a:xfrm>
            <a:off x="969319" y="4421702"/>
            <a:ext cx="7772400" cy="305487"/>
          </a:xfrm>
          <a:prstGeom prst="rect">
            <a:avLst/>
          </a:prstGeom>
        </p:spPr>
        <p:txBody>
          <a:bodyPr/>
          <a:lstStyle>
            <a:lvl1pPr marL="0" indent="0" algn="r">
              <a:buNone/>
              <a:defRPr sz="1600" b="0" baseline="0">
                <a:solidFill>
                  <a:schemeClr val="bg1"/>
                </a:solidFill>
                <a:latin typeface="Arial" charset="0"/>
                <a:ea typeface="ＭＳ Ｐゴシック" charset="0"/>
              </a:defRPr>
            </a:lvl1pPr>
          </a:lstStyle>
          <a:p>
            <a:pPr lvl="0"/>
            <a:r>
              <a:rPr lang="en-US" noProof="0" dirty="0"/>
              <a:t>Click to edit </a:t>
            </a:r>
            <a:r>
              <a:rPr lang="en-US" noProof="0" dirty="0" smtClean="0"/>
              <a:t>master subtitle text</a:t>
            </a:r>
            <a:endParaRPr lang="en-US" noProof="0" dirty="0"/>
          </a:p>
        </p:txBody>
      </p:sp>
      <p:sp>
        <p:nvSpPr>
          <p:cNvPr id="5" name="Text Placeholder 4"/>
          <p:cNvSpPr>
            <a:spLocks noGrp="1"/>
          </p:cNvSpPr>
          <p:nvPr>
            <p:ph type="body" sz="quarter" idx="14" hasCustomPrompt="1"/>
          </p:nvPr>
        </p:nvSpPr>
        <p:spPr>
          <a:xfrm>
            <a:off x="998989" y="4121150"/>
            <a:ext cx="7751118" cy="298450"/>
          </a:xfrm>
          <a:prstGeom prst="rect">
            <a:avLst/>
          </a:prstGeom>
        </p:spPr>
        <p:txBody>
          <a:bodyPr anchor="ctr"/>
          <a:lstStyle>
            <a:lvl1pPr marL="0" indent="0" algn="r">
              <a:buNone/>
              <a:defRPr sz="2000" b="1">
                <a:solidFill>
                  <a:schemeClr val="bg1"/>
                </a:solidFill>
              </a:defRPr>
            </a:lvl1pPr>
          </a:lstStyle>
          <a:p>
            <a:pPr lvl="0"/>
            <a:r>
              <a:rPr lang="en-US" dirty="0" smtClean="0"/>
              <a:t>CLICK TO EDIT MASTER TITLE TEXT</a:t>
            </a:r>
            <a:endParaRPr lang="en-US" dirty="0"/>
          </a:p>
        </p:txBody>
      </p:sp>
    </p:spTree>
    <p:extLst>
      <p:ext uri="{BB962C8B-B14F-4D97-AF65-F5344CB8AC3E}">
        <p14:creationId xmlns:p14="http://schemas.microsoft.com/office/powerpoint/2010/main" val="12834147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age 1">
    <p:spTree>
      <p:nvGrpSpPr>
        <p:cNvPr id="1" name=""/>
        <p:cNvGrpSpPr/>
        <p:nvPr/>
      </p:nvGrpSpPr>
      <p:grpSpPr>
        <a:xfrm>
          <a:off x="0" y="0"/>
          <a:ext cx="0" cy="0"/>
          <a:chOff x="0" y="0"/>
          <a:chExt cx="0" cy="0"/>
        </a:xfrm>
      </p:grpSpPr>
      <p:pic>
        <p:nvPicPr>
          <p:cNvPr id="47" name="Picture 14" descr="slide top block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036638"/>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p:cNvSpPr/>
          <p:nvPr userDrawn="1"/>
        </p:nvSpPr>
        <p:spPr bwMode="auto">
          <a:xfrm rot="16200000">
            <a:off x="4397961" y="-3832400"/>
            <a:ext cx="691486" cy="8800595"/>
          </a:xfrm>
          <a:prstGeom prst="round2SameRect">
            <a:avLst>
              <a:gd name="adj1" fmla="val 25924"/>
              <a:gd name="adj2" fmla="val 0"/>
            </a:avLst>
          </a:prstGeom>
          <a:solidFill>
            <a:schemeClr val="tx2"/>
          </a:solidFill>
          <a:ln w="9525" cap="flat" cmpd="sng" algn="ctr">
            <a:noFill/>
            <a:prstDash val="solid"/>
            <a:round/>
            <a:headEnd type="none" w="med" len="med"/>
            <a:tailEnd type="none" w="med" len="med"/>
          </a:ln>
          <a:effectLst/>
        </p:spPr>
        <p:txBody>
          <a:bodyPr/>
          <a:lstStyle/>
          <a:p>
            <a:pPr>
              <a:defRPr/>
            </a:pPr>
            <a:r>
              <a:rPr lang="en-US" dirty="0">
                <a:ea typeface="ＭＳ Ｐゴシック" pitchFamily="80" charset="-128"/>
              </a:rPr>
              <a:t>    </a:t>
            </a:r>
          </a:p>
        </p:txBody>
      </p:sp>
      <p:sp>
        <p:nvSpPr>
          <p:cNvPr id="13" name="Title 1"/>
          <p:cNvSpPr>
            <a:spLocks noGrp="1"/>
          </p:cNvSpPr>
          <p:nvPr>
            <p:ph type="title" hasCustomPrompt="1"/>
          </p:nvPr>
        </p:nvSpPr>
        <p:spPr>
          <a:xfrm>
            <a:off x="569914" y="228601"/>
            <a:ext cx="7507286" cy="680900"/>
          </a:xfrm>
          <a:prstGeom prst="rect">
            <a:avLst/>
          </a:prstGeom>
        </p:spPr>
        <p:txBody>
          <a:bodyPr anchor="ctr" anchorCtr="0"/>
          <a:lstStyle>
            <a:lvl1pPr>
              <a:lnSpc>
                <a:spcPts val="2000"/>
              </a:lnSpc>
              <a:defRPr sz="1800" b="0" u="none">
                <a:solidFill>
                  <a:schemeClr val="bg1"/>
                </a:solidFill>
              </a:defRPr>
            </a:lvl1pPr>
          </a:lstStyle>
          <a:p>
            <a:r>
              <a:rPr lang="en-US" dirty="0" smtClean="0"/>
              <a:t>CLICK TO EDIT TITLE</a:t>
            </a:r>
            <a:endParaRPr lang="en-US" dirty="0"/>
          </a:p>
        </p:txBody>
      </p:sp>
      <p:cxnSp>
        <p:nvCxnSpPr>
          <p:cNvPr id="16" name="Straight Connector 15"/>
          <p:cNvCxnSpPr/>
          <p:nvPr userDrawn="1"/>
        </p:nvCxnSpPr>
        <p:spPr>
          <a:xfrm flipH="1">
            <a:off x="343407" y="6172200"/>
            <a:ext cx="880059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Rectangle 12"/>
          <p:cNvSpPr txBox="1">
            <a:spLocks noChangeArrowheads="1"/>
          </p:cNvSpPr>
          <p:nvPr userDrawn="1"/>
        </p:nvSpPr>
        <p:spPr>
          <a:xfrm>
            <a:off x="8305800" y="222155"/>
            <a:ext cx="304483" cy="691486"/>
          </a:xfrm>
          <a:prstGeom prst="rect">
            <a:avLst/>
          </a:prstGeom>
        </p:spPr>
        <p:txBody>
          <a:bodyPr lIns="0" tIns="0" rIns="0" bIns="0" anchor="ctr" anchorCtr="0"/>
          <a:lstStyle>
            <a:defPPr>
              <a:defRPr lang="en-US"/>
            </a:defPPr>
            <a:lvl1pPr marL="0" algn="r" defTabSz="914400" rtl="0" eaLnBrk="1" latinLnBrk="0" hangingPunct="1">
              <a:defRPr sz="900" b="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D2B453D-0DAD-E54A-ADD5-7DFEC9C3988A}" type="slidenum">
              <a:rPr lang="en-US" smtClean="0">
                <a:solidFill>
                  <a:schemeClr val="bg1"/>
                </a:solidFill>
              </a:rPr>
              <a:pPr>
                <a:defRPr/>
              </a:pPr>
              <a:t>‹#›</a:t>
            </a:fld>
            <a:endParaRPr lang="en-US" dirty="0">
              <a:solidFill>
                <a:schemeClr val="bg1"/>
              </a:solidFill>
            </a:endParaRPr>
          </a:p>
        </p:txBody>
      </p:sp>
      <p:sp>
        <p:nvSpPr>
          <p:cNvPr id="7" name="Text Placeholder 2"/>
          <p:cNvSpPr>
            <a:spLocks noGrp="1"/>
          </p:cNvSpPr>
          <p:nvPr>
            <p:ph type="body" sz="quarter" idx="10"/>
          </p:nvPr>
        </p:nvSpPr>
        <p:spPr>
          <a:xfrm>
            <a:off x="579524" y="1233182"/>
            <a:ext cx="8242898" cy="4558018"/>
          </a:xfrm>
          <a:prstGeom prst="rect">
            <a:avLst/>
          </a:prstGeom>
        </p:spPr>
        <p:txBody>
          <a:bodyPr/>
          <a:lstStyle>
            <a:lvl1pPr>
              <a:spcBef>
                <a:spcPts val="0"/>
              </a:spcBef>
              <a:spcAft>
                <a:spcPts val="600"/>
              </a:spcAft>
              <a:defRPr sz="2000">
                <a:solidFill>
                  <a:schemeClr val="bg1">
                    <a:lumMod val="50000"/>
                  </a:schemeClr>
                </a:solidFill>
              </a:defRPr>
            </a:lvl1pPr>
            <a:lvl2pPr marL="457200" indent="-228600">
              <a:spcBef>
                <a:spcPts val="0"/>
              </a:spcBef>
              <a:spcAft>
                <a:spcPts val="600"/>
              </a:spcAft>
              <a:buFont typeface="Arial" pitchFamily="34" charset="0"/>
              <a:buChar char="−"/>
              <a:defRPr sz="2000">
                <a:solidFill>
                  <a:schemeClr val="bg1">
                    <a:lumMod val="50000"/>
                  </a:schemeClr>
                </a:solidFill>
              </a:defRPr>
            </a:lvl2pPr>
            <a:lvl3pPr marL="685800" indent="-228600">
              <a:spcBef>
                <a:spcPts val="0"/>
              </a:spcBef>
              <a:spcAft>
                <a:spcPts val="600"/>
              </a:spcAft>
              <a:buSzPct val="100000"/>
              <a:buFont typeface="Arial" pitchFamily="34" charset="0"/>
              <a:buChar char="•"/>
              <a:defRPr sz="1800">
                <a:solidFill>
                  <a:schemeClr val="bg1">
                    <a:lumMod val="50000"/>
                  </a:schemeClr>
                </a:solidFill>
              </a:defRPr>
            </a:lvl3pPr>
            <a:lvl4pPr marL="917575" indent="-231775">
              <a:spcBef>
                <a:spcPts val="0"/>
              </a:spcBef>
              <a:spcAft>
                <a:spcPts val="600"/>
              </a:spcAft>
              <a:buFont typeface="Arial" pitchFamily="34" charset="0"/>
              <a:buChar char="−"/>
              <a:defRPr sz="1800">
                <a:solidFill>
                  <a:schemeClr val="bg1">
                    <a:lumMod val="50000"/>
                  </a:schemeClr>
                </a:solidFill>
              </a:defRPr>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755635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age 1 - 2 col">
    <p:spTree>
      <p:nvGrpSpPr>
        <p:cNvPr id="1" name=""/>
        <p:cNvGrpSpPr/>
        <p:nvPr/>
      </p:nvGrpSpPr>
      <p:grpSpPr>
        <a:xfrm>
          <a:off x="0" y="0"/>
          <a:ext cx="0" cy="0"/>
          <a:chOff x="0" y="0"/>
          <a:chExt cx="0" cy="0"/>
        </a:xfrm>
      </p:grpSpPr>
      <p:pic>
        <p:nvPicPr>
          <p:cNvPr id="50" name="Picture 14" descr="slide top block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036638"/>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p:cNvSpPr/>
          <p:nvPr userDrawn="1"/>
        </p:nvSpPr>
        <p:spPr bwMode="auto">
          <a:xfrm rot="16200000">
            <a:off x="4397961" y="-3832400"/>
            <a:ext cx="691486" cy="8800595"/>
          </a:xfrm>
          <a:prstGeom prst="round2SameRect">
            <a:avLst>
              <a:gd name="adj1" fmla="val 25924"/>
              <a:gd name="adj2" fmla="val 0"/>
            </a:avLst>
          </a:prstGeom>
          <a:solidFill>
            <a:schemeClr val="tx2"/>
          </a:solidFill>
          <a:ln w="9525" cap="flat" cmpd="sng" algn="ctr">
            <a:noFill/>
            <a:prstDash val="solid"/>
            <a:round/>
            <a:headEnd type="none" w="med" len="med"/>
            <a:tailEnd type="none" w="med" len="med"/>
          </a:ln>
          <a:effectLst/>
        </p:spPr>
        <p:txBody>
          <a:bodyPr/>
          <a:lstStyle/>
          <a:p>
            <a:pPr>
              <a:defRPr/>
            </a:pPr>
            <a:r>
              <a:rPr lang="en-US" dirty="0">
                <a:ea typeface="ＭＳ Ｐゴシック" pitchFamily="80" charset="-128"/>
              </a:rPr>
              <a:t>    </a:t>
            </a:r>
          </a:p>
        </p:txBody>
      </p:sp>
      <p:sp>
        <p:nvSpPr>
          <p:cNvPr id="13" name="Title 1"/>
          <p:cNvSpPr>
            <a:spLocks noGrp="1"/>
          </p:cNvSpPr>
          <p:nvPr>
            <p:ph type="title" hasCustomPrompt="1"/>
          </p:nvPr>
        </p:nvSpPr>
        <p:spPr>
          <a:xfrm>
            <a:off x="569914" y="228601"/>
            <a:ext cx="7735886" cy="680900"/>
          </a:xfrm>
          <a:prstGeom prst="rect">
            <a:avLst/>
          </a:prstGeom>
        </p:spPr>
        <p:txBody>
          <a:bodyPr anchor="ctr" anchorCtr="0"/>
          <a:lstStyle>
            <a:lvl1pPr>
              <a:lnSpc>
                <a:spcPts val="2000"/>
              </a:lnSpc>
              <a:defRPr sz="1800" b="0" u="none">
                <a:solidFill>
                  <a:schemeClr val="bg1"/>
                </a:solidFill>
              </a:defRPr>
            </a:lvl1pPr>
          </a:lstStyle>
          <a:p>
            <a:r>
              <a:rPr lang="en-US" dirty="0" smtClean="0"/>
              <a:t>CLICK TO EDIT TITLE</a:t>
            </a:r>
            <a:endParaRPr lang="en-US" dirty="0"/>
          </a:p>
        </p:txBody>
      </p:sp>
      <p:sp>
        <p:nvSpPr>
          <p:cNvPr id="8" name="Text Placeholder 2"/>
          <p:cNvSpPr>
            <a:spLocks noGrp="1"/>
          </p:cNvSpPr>
          <p:nvPr>
            <p:ph type="body" sz="quarter" idx="10"/>
          </p:nvPr>
        </p:nvSpPr>
        <p:spPr>
          <a:xfrm>
            <a:off x="579524" y="1233182"/>
            <a:ext cx="4023360" cy="4558018"/>
          </a:xfrm>
          <a:prstGeom prst="rect">
            <a:avLst/>
          </a:prstGeom>
        </p:spPr>
        <p:txBody>
          <a:bodyPr/>
          <a:lstStyle>
            <a:lvl1pPr>
              <a:spcBef>
                <a:spcPts val="0"/>
              </a:spcBef>
              <a:spcAft>
                <a:spcPts val="600"/>
              </a:spcAft>
              <a:defRPr sz="2000">
                <a:solidFill>
                  <a:schemeClr val="bg1">
                    <a:lumMod val="50000"/>
                  </a:schemeClr>
                </a:solidFill>
              </a:defRPr>
            </a:lvl1pPr>
            <a:lvl2pPr marL="457200" indent="-228600">
              <a:spcBef>
                <a:spcPts val="0"/>
              </a:spcBef>
              <a:spcAft>
                <a:spcPts val="600"/>
              </a:spcAft>
              <a:buFont typeface="Arial" pitchFamily="34" charset="0"/>
              <a:buChar char="−"/>
              <a:defRPr sz="2000">
                <a:solidFill>
                  <a:schemeClr val="bg1">
                    <a:lumMod val="50000"/>
                  </a:schemeClr>
                </a:solidFill>
              </a:defRPr>
            </a:lvl2pPr>
            <a:lvl3pPr marL="685800" indent="-228600">
              <a:spcBef>
                <a:spcPts val="0"/>
              </a:spcBef>
              <a:spcAft>
                <a:spcPts val="600"/>
              </a:spcAft>
              <a:buSzPct val="100000"/>
              <a:buFont typeface="Arial" pitchFamily="34" charset="0"/>
              <a:buChar char="•"/>
              <a:defRPr sz="1800">
                <a:solidFill>
                  <a:schemeClr val="bg1">
                    <a:lumMod val="50000"/>
                  </a:schemeClr>
                </a:solidFill>
              </a:defRPr>
            </a:lvl3pPr>
            <a:lvl4pPr marL="917575" indent="-231775">
              <a:spcBef>
                <a:spcPts val="0"/>
              </a:spcBef>
              <a:spcAft>
                <a:spcPts val="600"/>
              </a:spcAft>
              <a:buFont typeface="Arial" pitchFamily="34" charset="0"/>
              <a:buChar char="−"/>
              <a:defRPr sz="1800">
                <a:solidFill>
                  <a:schemeClr val="bg1">
                    <a:lumMod val="50000"/>
                  </a:schemeClr>
                </a:solidFill>
              </a:defRPr>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Text Placeholder 3"/>
          <p:cNvSpPr>
            <a:spLocks noGrp="1"/>
          </p:cNvSpPr>
          <p:nvPr>
            <p:ph type="body" sz="quarter" idx="11"/>
          </p:nvPr>
        </p:nvSpPr>
        <p:spPr>
          <a:xfrm>
            <a:off x="4800600" y="1219200"/>
            <a:ext cx="4023360" cy="4572000"/>
          </a:xfrm>
          <a:prstGeom prst="rect">
            <a:avLst/>
          </a:prstGeom>
        </p:spPr>
        <p:txBody>
          <a:bodyPr/>
          <a:lstStyle>
            <a:lvl1pPr>
              <a:spcBef>
                <a:spcPts val="0"/>
              </a:spcBef>
              <a:spcAft>
                <a:spcPts val="600"/>
              </a:spcAft>
              <a:defRPr sz="2000">
                <a:solidFill>
                  <a:schemeClr val="bg1">
                    <a:lumMod val="50000"/>
                  </a:schemeClr>
                </a:solidFill>
              </a:defRPr>
            </a:lvl1pPr>
            <a:lvl2pPr marL="461963" indent="-236538">
              <a:spcBef>
                <a:spcPts val="0"/>
              </a:spcBef>
              <a:spcAft>
                <a:spcPts val="600"/>
              </a:spcAft>
              <a:buFont typeface="Arial" pitchFamily="34" charset="0"/>
              <a:buChar char="−"/>
              <a:defRPr sz="2000">
                <a:solidFill>
                  <a:schemeClr val="bg1">
                    <a:lumMod val="50000"/>
                  </a:schemeClr>
                </a:solidFill>
              </a:defRPr>
            </a:lvl2pPr>
            <a:lvl3pPr marL="685800" indent="-223838">
              <a:spcBef>
                <a:spcPts val="0"/>
              </a:spcBef>
              <a:spcAft>
                <a:spcPts val="600"/>
              </a:spcAft>
              <a:buFont typeface="Arial" pitchFamily="34" charset="0"/>
              <a:buChar char="•"/>
              <a:defRPr sz="1800">
                <a:solidFill>
                  <a:schemeClr val="bg1">
                    <a:lumMod val="50000"/>
                  </a:schemeClr>
                </a:solidFill>
              </a:defRPr>
            </a:lvl3pPr>
            <a:lvl4pPr marL="914400" indent="-228600">
              <a:spcBef>
                <a:spcPts val="0"/>
              </a:spcBef>
              <a:spcAft>
                <a:spcPts val="600"/>
              </a:spcAft>
              <a:buFont typeface="Arial" pitchFamily="34" charset="0"/>
              <a:buChar char="−"/>
              <a:defRPr sz="1800">
                <a:solidFill>
                  <a:schemeClr val="bg1">
                    <a:lumMod val="50000"/>
                  </a:schemeClr>
                </a:solidFill>
              </a:defRPr>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12" name="Straight Connector 11"/>
          <p:cNvCxnSpPr/>
          <p:nvPr userDrawn="1"/>
        </p:nvCxnSpPr>
        <p:spPr>
          <a:xfrm flipH="1">
            <a:off x="343407" y="6172200"/>
            <a:ext cx="880059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Rectangle 12"/>
          <p:cNvSpPr txBox="1">
            <a:spLocks noChangeArrowheads="1"/>
          </p:cNvSpPr>
          <p:nvPr userDrawn="1"/>
        </p:nvSpPr>
        <p:spPr>
          <a:xfrm>
            <a:off x="8305800" y="222155"/>
            <a:ext cx="304483" cy="691486"/>
          </a:xfrm>
          <a:prstGeom prst="rect">
            <a:avLst/>
          </a:prstGeom>
        </p:spPr>
        <p:txBody>
          <a:bodyPr lIns="0" tIns="0" rIns="0" bIns="0" anchor="ctr" anchorCtr="0"/>
          <a:lstStyle>
            <a:defPPr>
              <a:defRPr lang="en-US"/>
            </a:defPPr>
            <a:lvl1pPr marL="0" algn="r" defTabSz="914400" rtl="0" eaLnBrk="1" latinLnBrk="0" hangingPunct="1">
              <a:defRPr sz="900" b="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D2B453D-0DAD-E54A-ADD5-7DFEC9C3988A}"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978125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pic>
        <p:nvPicPr>
          <p:cNvPr id="47" name="Picture 14" descr="slide top block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036638"/>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p:cNvSpPr/>
          <p:nvPr userDrawn="1"/>
        </p:nvSpPr>
        <p:spPr bwMode="auto">
          <a:xfrm rot="16200000">
            <a:off x="4397961" y="-3832400"/>
            <a:ext cx="691486" cy="8800595"/>
          </a:xfrm>
          <a:prstGeom prst="round2SameRect">
            <a:avLst>
              <a:gd name="adj1" fmla="val 25924"/>
              <a:gd name="adj2" fmla="val 0"/>
            </a:avLst>
          </a:prstGeom>
          <a:solidFill>
            <a:schemeClr val="tx2"/>
          </a:solidFill>
          <a:ln w="9525" cap="flat" cmpd="sng" algn="ctr">
            <a:noFill/>
            <a:prstDash val="solid"/>
            <a:round/>
            <a:headEnd type="none" w="med" len="med"/>
            <a:tailEnd type="none" w="med" len="med"/>
          </a:ln>
          <a:effectLst/>
        </p:spPr>
        <p:txBody>
          <a:bodyPr/>
          <a:lstStyle/>
          <a:p>
            <a:pPr>
              <a:defRPr/>
            </a:pPr>
            <a:r>
              <a:rPr lang="en-US" dirty="0">
                <a:ea typeface="ＭＳ Ｐゴシック" pitchFamily="80" charset="-128"/>
              </a:rPr>
              <a:t>    </a:t>
            </a:r>
          </a:p>
        </p:txBody>
      </p:sp>
      <p:sp>
        <p:nvSpPr>
          <p:cNvPr id="13" name="Title 1"/>
          <p:cNvSpPr>
            <a:spLocks noGrp="1"/>
          </p:cNvSpPr>
          <p:nvPr>
            <p:ph type="title" hasCustomPrompt="1"/>
          </p:nvPr>
        </p:nvSpPr>
        <p:spPr>
          <a:xfrm>
            <a:off x="569914" y="228601"/>
            <a:ext cx="7659686" cy="680900"/>
          </a:xfrm>
          <a:prstGeom prst="rect">
            <a:avLst/>
          </a:prstGeom>
        </p:spPr>
        <p:txBody>
          <a:bodyPr anchor="ctr" anchorCtr="0"/>
          <a:lstStyle>
            <a:lvl1pPr>
              <a:lnSpc>
                <a:spcPts val="2000"/>
              </a:lnSpc>
              <a:defRPr sz="1800" b="0" u="none">
                <a:solidFill>
                  <a:schemeClr val="bg1"/>
                </a:solidFill>
              </a:defRPr>
            </a:lvl1pPr>
          </a:lstStyle>
          <a:p>
            <a:r>
              <a:rPr lang="en-US" dirty="0" smtClean="0"/>
              <a:t>CLICK TO EDIT TITLE</a:t>
            </a:r>
            <a:endParaRPr lang="en-US" dirty="0"/>
          </a:p>
        </p:txBody>
      </p:sp>
      <p:sp>
        <p:nvSpPr>
          <p:cNvPr id="6" name="Rectangle 12"/>
          <p:cNvSpPr txBox="1">
            <a:spLocks noChangeArrowheads="1"/>
          </p:cNvSpPr>
          <p:nvPr userDrawn="1"/>
        </p:nvSpPr>
        <p:spPr>
          <a:xfrm>
            <a:off x="8305800" y="222155"/>
            <a:ext cx="304483" cy="691486"/>
          </a:xfrm>
          <a:prstGeom prst="rect">
            <a:avLst/>
          </a:prstGeom>
        </p:spPr>
        <p:txBody>
          <a:bodyPr lIns="0" tIns="0" rIns="0" bIns="0" anchor="ctr" anchorCtr="0"/>
          <a:lstStyle>
            <a:defPPr>
              <a:defRPr lang="en-US"/>
            </a:defPPr>
            <a:lvl1pPr marL="0" algn="r" defTabSz="914400" rtl="0" eaLnBrk="1" latinLnBrk="0" hangingPunct="1">
              <a:defRPr sz="900" b="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D2B453D-0DAD-E54A-ADD5-7DFEC9C3988A}" type="slidenum">
              <a:rPr lang="en-US" smtClean="0">
                <a:solidFill>
                  <a:schemeClr val="bg1"/>
                </a:solidFill>
              </a:rPr>
              <a:pPr>
                <a:defRPr/>
              </a:pPr>
              <a:t>‹#›</a:t>
            </a:fld>
            <a:endParaRPr lang="en-US" dirty="0">
              <a:solidFill>
                <a:schemeClr val="bg1"/>
              </a:solidFill>
            </a:endParaRPr>
          </a:p>
        </p:txBody>
      </p:sp>
    </p:spTree>
    <p:extLst>
      <p:ext uri="{BB962C8B-B14F-4D97-AF65-F5344CB8AC3E}">
        <p14:creationId xmlns:p14="http://schemas.microsoft.com/office/powerpoint/2010/main" val="682380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Ending Slide 1">
    <p:spTree>
      <p:nvGrpSpPr>
        <p:cNvPr id="1" name=""/>
        <p:cNvGrpSpPr/>
        <p:nvPr/>
      </p:nvGrpSpPr>
      <p:grpSpPr>
        <a:xfrm>
          <a:off x="0" y="0"/>
          <a:ext cx="0" cy="0"/>
          <a:chOff x="0" y="0"/>
          <a:chExt cx="0" cy="0"/>
        </a:xfrm>
      </p:grpSpPr>
      <p:sp>
        <p:nvSpPr>
          <p:cNvPr id="7" name="Round Same Side Corner Rectangle 6"/>
          <p:cNvSpPr/>
          <p:nvPr userDrawn="1"/>
        </p:nvSpPr>
        <p:spPr bwMode="auto">
          <a:xfrm rot="16200000">
            <a:off x="2221940" y="-749863"/>
            <a:ext cx="5486400" cy="8357725"/>
          </a:xfrm>
          <a:prstGeom prst="round2SameRect">
            <a:avLst>
              <a:gd name="adj1" fmla="val 4705"/>
              <a:gd name="adj2" fmla="val 0"/>
            </a:avLst>
          </a:prstGeom>
          <a:solidFill>
            <a:schemeClr val="accent1">
              <a:lumMod val="20000"/>
              <a:lumOff val="80000"/>
            </a:schemeClr>
          </a:solidFill>
          <a:ln w="9525" cap="flat" cmpd="sng" algn="ctr">
            <a:noFill/>
            <a:prstDash val="solid"/>
            <a:round/>
            <a:headEnd type="none" w="med" len="med"/>
            <a:tailEnd type="none" w="med" len="med"/>
          </a:ln>
          <a:effectLst/>
        </p:spPr>
        <p:txBody>
          <a:bodyPr/>
          <a:lstStyle/>
          <a:p>
            <a:pPr>
              <a:defRPr/>
            </a:pPr>
            <a:endParaRPr lang="en-US">
              <a:ea typeface="ＭＳ Ｐゴシック" pitchFamily="80" charset="-128"/>
            </a:endParaRPr>
          </a:p>
        </p:txBody>
      </p:sp>
      <p:grpSp>
        <p:nvGrpSpPr>
          <p:cNvPr id="18" name="Group 17"/>
          <p:cNvGrpSpPr/>
          <p:nvPr userDrawn="1"/>
        </p:nvGrpSpPr>
        <p:grpSpPr>
          <a:xfrm>
            <a:off x="685800" y="3805237"/>
            <a:ext cx="8458203" cy="1219200"/>
            <a:chOff x="698827" y="4343400"/>
            <a:chExt cx="8451250" cy="1219200"/>
          </a:xfrm>
        </p:grpSpPr>
        <p:sp>
          <p:nvSpPr>
            <p:cNvPr id="19" name="Rectangle 13"/>
            <p:cNvSpPr>
              <a:spLocks noChangeArrowheads="1"/>
            </p:cNvSpPr>
            <p:nvPr userDrawn="1"/>
          </p:nvSpPr>
          <p:spPr bwMode="auto">
            <a:xfrm>
              <a:off x="698827" y="4343400"/>
              <a:ext cx="8451250" cy="12192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Rectangle 14"/>
            <p:cNvSpPr>
              <a:spLocks noChangeArrowheads="1"/>
            </p:cNvSpPr>
            <p:nvPr userDrawn="1"/>
          </p:nvSpPr>
          <p:spPr bwMode="auto">
            <a:xfrm>
              <a:off x="798513" y="4457700"/>
              <a:ext cx="8351563" cy="990600"/>
            </a:xfrm>
            <a:prstGeom prst="rect">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dirty="0" smtClean="0"/>
                <a:t> </a:t>
              </a:r>
              <a:endParaRPr lang="en-US" dirty="0"/>
            </a:p>
          </p:txBody>
        </p:sp>
      </p:grpSp>
      <p:sp>
        <p:nvSpPr>
          <p:cNvPr id="22" name="Rectangle 3"/>
          <p:cNvSpPr>
            <a:spLocks noGrp="1" noChangeArrowheads="1"/>
          </p:cNvSpPr>
          <p:nvPr>
            <p:ph type="subTitle" idx="1" hasCustomPrompt="1"/>
          </p:nvPr>
        </p:nvSpPr>
        <p:spPr>
          <a:xfrm>
            <a:off x="969319" y="4421702"/>
            <a:ext cx="7772400" cy="305487"/>
          </a:xfrm>
          <a:prstGeom prst="rect">
            <a:avLst/>
          </a:prstGeom>
        </p:spPr>
        <p:txBody>
          <a:bodyPr/>
          <a:lstStyle>
            <a:lvl1pPr marL="0" indent="0" algn="r">
              <a:buNone/>
              <a:defRPr sz="1600" b="0" baseline="0">
                <a:solidFill>
                  <a:schemeClr val="bg1"/>
                </a:solidFill>
                <a:latin typeface="Arial" charset="0"/>
                <a:ea typeface="ＭＳ Ｐゴシック" charset="0"/>
              </a:defRPr>
            </a:lvl1pPr>
          </a:lstStyle>
          <a:p>
            <a:pPr lvl="0"/>
            <a:r>
              <a:rPr lang="en-US" noProof="0" dirty="0"/>
              <a:t>Click to edit </a:t>
            </a:r>
            <a:r>
              <a:rPr lang="en-US" noProof="0" dirty="0" smtClean="0"/>
              <a:t>thank you subtitle.</a:t>
            </a:r>
            <a:endParaRPr lang="en-US" noProof="0" dirty="0"/>
          </a:p>
        </p:txBody>
      </p:sp>
      <p:sp>
        <p:nvSpPr>
          <p:cNvPr id="23" name="Round Same Side Corner Rectangle 22"/>
          <p:cNvSpPr/>
          <p:nvPr userDrawn="1"/>
        </p:nvSpPr>
        <p:spPr bwMode="auto">
          <a:xfrm rot="5400000" flipH="1">
            <a:off x="-2453593" y="3139393"/>
            <a:ext cx="5486400" cy="579215"/>
          </a:xfrm>
          <a:prstGeom prst="round2SameRect">
            <a:avLst>
              <a:gd name="adj1" fmla="val 43009"/>
              <a:gd name="adj2" fmla="val 0"/>
            </a:avLst>
          </a:prstGeom>
          <a:solidFill>
            <a:schemeClr val="tx2"/>
          </a:solidFill>
          <a:ln w="9525" cap="flat" cmpd="sng" algn="ctr">
            <a:noFill/>
            <a:prstDash val="solid"/>
            <a:round/>
            <a:headEnd type="none" w="med" len="med"/>
            <a:tailEnd type="none" w="med" len="med"/>
          </a:ln>
          <a:effectLst/>
        </p:spPr>
        <p:txBody>
          <a:bodyPr/>
          <a:lstStyle/>
          <a:p>
            <a:pPr>
              <a:defRPr/>
            </a:pPr>
            <a:endParaRPr lang="en-US">
              <a:solidFill>
                <a:srgbClr val="A31A27"/>
              </a:solidFill>
              <a:ea typeface="ＭＳ Ｐゴシック" pitchFamily="80" charset="-128"/>
            </a:endParaRPr>
          </a:p>
        </p:txBody>
      </p:sp>
      <p:sp>
        <p:nvSpPr>
          <p:cNvPr id="24" name="Rectangle 2"/>
          <p:cNvSpPr>
            <a:spLocks noGrp="1" noChangeArrowheads="1"/>
          </p:cNvSpPr>
          <p:nvPr>
            <p:ph type="ctrTitle" hasCustomPrompt="1"/>
          </p:nvPr>
        </p:nvSpPr>
        <p:spPr>
          <a:xfrm>
            <a:off x="969319" y="4116901"/>
            <a:ext cx="7772400" cy="304800"/>
          </a:xfrm>
          <a:prstGeom prst="rect">
            <a:avLst/>
          </a:prstGeom>
        </p:spPr>
        <p:txBody>
          <a:bodyPr anchor="ctr"/>
          <a:lstStyle>
            <a:lvl1pPr indent="0" algn="r">
              <a:defRPr sz="2000" b="1" u="none">
                <a:solidFill>
                  <a:schemeClr val="bg1"/>
                </a:solidFill>
                <a:latin typeface="Arial" charset="0"/>
                <a:ea typeface="ＭＳ Ｐゴシック" charset="0"/>
              </a:defRPr>
            </a:lvl1pPr>
          </a:lstStyle>
          <a:p>
            <a:pPr lvl="0"/>
            <a:r>
              <a:rPr lang="en-US" noProof="0" dirty="0" smtClean="0"/>
              <a:t>CLICK TO EDIT THANK YOU TEXT</a:t>
            </a:r>
            <a:endParaRPr lang="en-US" noProof="0" dirty="0"/>
          </a:p>
        </p:txBody>
      </p:sp>
      <p:pic>
        <p:nvPicPr>
          <p:cNvPr id="56" name="Picture 9" descr="EPPoint5"/>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7500" t="70189" b="12293"/>
          <a:stretch/>
        </p:blipFill>
        <p:spPr bwMode="auto">
          <a:xfrm>
            <a:off x="685800" y="5029200"/>
            <a:ext cx="8458200" cy="1201374"/>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2"/>
          <p:cNvSpPr txBox="1">
            <a:spLocks noChangeArrowheads="1"/>
          </p:cNvSpPr>
          <p:nvPr userDrawn="1"/>
        </p:nvSpPr>
        <p:spPr>
          <a:xfrm>
            <a:off x="8305800" y="222155"/>
            <a:ext cx="304483" cy="691486"/>
          </a:xfrm>
          <a:prstGeom prst="rect">
            <a:avLst/>
          </a:prstGeom>
        </p:spPr>
        <p:txBody>
          <a:bodyPr lIns="0" tIns="0" rIns="0" bIns="0" anchor="ctr" anchorCtr="0"/>
          <a:lstStyle>
            <a:defPPr>
              <a:defRPr lang="en-US"/>
            </a:defPPr>
            <a:lvl1pPr marL="0" algn="r" defTabSz="914400" rtl="0" eaLnBrk="1" latinLnBrk="0" hangingPunct="1">
              <a:defRPr sz="900" b="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D2B453D-0DAD-E54A-ADD5-7DFEC9C3988A}" type="slidenum">
              <a:rPr lang="en-US" smtClean="0">
                <a:solidFill>
                  <a:schemeClr val="tx2"/>
                </a:solidFill>
              </a:rPr>
              <a:pPr>
                <a:defRPr/>
              </a:pPr>
              <a:t>‹#›</a:t>
            </a:fld>
            <a:endParaRPr lang="en-US" dirty="0">
              <a:solidFill>
                <a:schemeClr val="tx2"/>
              </a:solidFill>
            </a:endParaRPr>
          </a:p>
        </p:txBody>
      </p:sp>
    </p:spTree>
    <p:extLst>
      <p:ext uri="{BB962C8B-B14F-4D97-AF65-F5344CB8AC3E}">
        <p14:creationId xmlns:p14="http://schemas.microsoft.com/office/powerpoint/2010/main" val="2765901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8"/>
          <a:stretch>
            <a:fillRect/>
          </a:stretch>
        </p:blipFill>
        <p:spPr>
          <a:xfrm>
            <a:off x="7347218" y="6417578"/>
            <a:ext cx="1280160" cy="192024"/>
          </a:xfrm>
          <a:prstGeom prst="rect">
            <a:avLst/>
          </a:prstGeom>
        </p:spPr>
      </p:pic>
      <p:sp>
        <p:nvSpPr>
          <p:cNvPr id="2" name="TextBox 1"/>
          <p:cNvSpPr txBox="1"/>
          <p:nvPr userDrawn="1"/>
        </p:nvSpPr>
        <p:spPr>
          <a:xfrm>
            <a:off x="304800" y="6488668"/>
            <a:ext cx="832279" cy="253916"/>
          </a:xfrm>
          <a:prstGeom prst="rect">
            <a:avLst/>
          </a:prstGeom>
          <a:noFill/>
        </p:spPr>
        <p:txBody>
          <a:bodyPr wrap="none" rtlCol="0">
            <a:spAutoFit/>
          </a:bodyPr>
          <a:lstStyle/>
          <a:p>
            <a:r>
              <a:rPr lang="en-US" sz="1050" dirty="0" smtClean="0"/>
              <a:t>2014-2780</a:t>
            </a:r>
            <a:endParaRPr lang="en-US" sz="1050" dirty="0"/>
          </a:p>
        </p:txBody>
      </p:sp>
    </p:spTree>
    <p:extLst>
      <p:ext uri="{BB962C8B-B14F-4D97-AF65-F5344CB8AC3E}">
        <p14:creationId xmlns:p14="http://schemas.microsoft.com/office/powerpoint/2010/main" val="1715332089"/>
      </p:ext>
    </p:extLst>
  </p:cSld>
  <p:clrMap bg1="lt1" tx1="dk1" bg2="lt2" tx2="dk2" accent1="accent1" accent2="accent2" accent3="accent3" accent4="accent4" accent5="accent5" accent6="accent6" hlink="hlink" folHlink="folHlink"/>
  <p:sldLayoutIdLst>
    <p:sldLayoutId id="2147483687" r:id="rId1"/>
    <p:sldLayoutId id="2147483678" r:id="rId2"/>
    <p:sldLayoutId id="2147483679" r:id="rId3"/>
    <p:sldLayoutId id="2147483684" r:id="rId4"/>
    <p:sldLayoutId id="2147483688" r:id="rId5"/>
    <p:sldLayoutId id="2147483674" r:id="rId6"/>
  </p:sldLayoutIdLst>
  <p:timing>
    <p:tnLst>
      <p:par>
        <p:cTn id="1" dur="indefinite" restart="never" nodeType="tmRoot"/>
      </p:par>
    </p:tnLst>
  </p:timing>
  <p:hf hdr="0" ftr="0" dt="0"/>
  <p:txStyles>
    <p:titleStyle>
      <a:lvl1pPr marL="0" marR="0" indent="0" algn="l" defTabSz="914400" rtl="0" eaLnBrk="1" fontAlgn="auto" latinLnBrk="0" hangingPunct="1">
        <a:lnSpc>
          <a:spcPct val="100000"/>
        </a:lnSpc>
        <a:spcBef>
          <a:spcPts val="0"/>
        </a:spcBef>
        <a:spcAft>
          <a:spcPts val="0"/>
        </a:spcAft>
        <a:buClrTx/>
        <a:buSzTx/>
        <a:buFontTx/>
        <a:buNone/>
        <a:tabLst/>
        <a:defRPr sz="2400" b="1" u="sng" kern="1200">
          <a:solidFill>
            <a:schemeClr val="tx2"/>
          </a:solidFill>
          <a:latin typeface="+mj-lt"/>
          <a:ea typeface="+mj-ea"/>
          <a:cs typeface="Arial" pitchFamily="34" charset="0"/>
        </a:defRPr>
      </a:lvl1pPr>
    </p:titleStyle>
    <p:bodyStyle>
      <a:lvl1pPr marL="228600" marR="0" indent="-228600" algn="l" defTabSz="914400" rtl="0" eaLnBrk="0" fontAlgn="base" latinLnBrk="0" hangingPunct="0">
        <a:lnSpc>
          <a:spcPct val="100000"/>
        </a:lnSpc>
        <a:spcBef>
          <a:spcPct val="10000"/>
        </a:spcBef>
        <a:spcAft>
          <a:spcPct val="0"/>
        </a:spcAft>
        <a:buClr>
          <a:srgbClr val="374673"/>
        </a:buClr>
        <a:buSzTx/>
        <a:buFont typeface="Arial"/>
        <a:buChar char="•"/>
        <a:tabLst/>
        <a:defRPr sz="1600" kern="1200">
          <a:solidFill>
            <a:schemeClr val="tx2"/>
          </a:solidFill>
          <a:latin typeface="+mn-lt"/>
          <a:ea typeface="+mn-ea"/>
          <a:cs typeface="+mn-cs"/>
        </a:defRPr>
      </a:lvl1pPr>
      <a:lvl2pPr marL="227012" marR="0" indent="0" algn="l" defTabSz="914400" rtl="0" eaLnBrk="0" fontAlgn="base" latinLnBrk="0" hangingPunct="0">
        <a:lnSpc>
          <a:spcPct val="100000"/>
        </a:lnSpc>
        <a:spcBef>
          <a:spcPct val="10000"/>
        </a:spcBef>
        <a:spcAft>
          <a:spcPct val="0"/>
        </a:spcAft>
        <a:buClr>
          <a:srgbClr val="374673"/>
        </a:buClr>
        <a:buSzTx/>
        <a:buFont typeface="Arial"/>
        <a:buNone/>
        <a:tabLst/>
        <a:defRPr sz="600" kern="1200">
          <a:solidFill>
            <a:schemeClr val="tx2"/>
          </a:solidFill>
          <a:latin typeface="+mn-lt"/>
          <a:ea typeface="+mn-ea"/>
          <a:cs typeface="+mn-cs"/>
        </a:defRPr>
      </a:lvl2pPr>
      <a:lvl3pPr marL="225425" marR="0" indent="0" algn="l" defTabSz="914400" rtl="0" eaLnBrk="0" fontAlgn="base" latinLnBrk="0" hangingPunct="0">
        <a:lnSpc>
          <a:spcPct val="100000"/>
        </a:lnSpc>
        <a:spcBef>
          <a:spcPct val="10000"/>
        </a:spcBef>
        <a:spcAft>
          <a:spcPct val="0"/>
        </a:spcAft>
        <a:buClr>
          <a:srgbClr val="374673"/>
        </a:buClr>
        <a:buSzPct val="75000"/>
        <a:buFont typeface="Arial" pitchFamily="34" charset="0"/>
        <a:buNone/>
        <a:tabLst/>
        <a:defRPr sz="1400" kern="1200">
          <a:solidFill>
            <a:schemeClr val="tx2"/>
          </a:solidFill>
          <a:latin typeface="+mn-lt"/>
          <a:ea typeface="+mn-ea"/>
          <a:cs typeface="+mn-cs"/>
        </a:defRPr>
      </a:lvl3pPr>
      <a:lvl4pPr marL="685800" marR="0" indent="0" algn="l" defTabSz="914400" rtl="0" eaLnBrk="0" fontAlgn="base" latinLnBrk="0" hangingPunct="0">
        <a:lnSpc>
          <a:spcPct val="100000"/>
        </a:lnSpc>
        <a:spcBef>
          <a:spcPct val="10000"/>
        </a:spcBef>
        <a:spcAft>
          <a:spcPct val="0"/>
        </a:spcAft>
        <a:buClr>
          <a:srgbClr val="374673"/>
        </a:buClr>
        <a:buSzTx/>
        <a:buFontTx/>
        <a:buNone/>
        <a:tabLst/>
        <a:defRPr sz="2000" kern="1200">
          <a:solidFill>
            <a:schemeClr val="tx2"/>
          </a:solidFill>
          <a:latin typeface="+mn-lt"/>
          <a:ea typeface="+mn-ea"/>
          <a:cs typeface="+mn-cs"/>
        </a:defRPr>
      </a:lvl4pPr>
      <a:lvl5pPr marL="1143000" marR="0" indent="-228600" algn="l" defTabSz="914400" rtl="0" eaLnBrk="0" fontAlgn="base" latinLnBrk="0" hangingPunct="0">
        <a:lnSpc>
          <a:spcPct val="100000"/>
        </a:lnSpc>
        <a:spcBef>
          <a:spcPct val="10000"/>
        </a:spcBef>
        <a:spcAft>
          <a:spcPct val="0"/>
        </a:spcAft>
        <a:buClr>
          <a:srgbClr val="374673"/>
        </a:buClr>
        <a:buSzPct val="75000"/>
        <a:buFont typeface="Arial"/>
        <a:buChar char="•"/>
        <a:tabLst/>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3.xml"/><Relationship Id="rId7" Type="http://schemas.openxmlformats.org/officeDocument/2006/relationships/image" Target="../media/image13.jpe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7.gif"/><Relationship Id="rId4" Type="http://schemas.openxmlformats.org/officeDocument/2006/relationships/image" Target="../media/image26.gif"/></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file:///C:\Users\khust\Documents\EZIO%20Presentation\Videos\EZ-IO%20Egg%20Drill%20Sound%20Only.wmv" TargetMode="External"/><Relationship Id="rId1" Type="http://schemas.microsoft.com/office/2007/relationships/media" Target="file:///C:\Users\khust\Documents\EZIO%20Presentation\Videos\EZ-IO%20Egg%20Drill%20Sound%20Only.wmv" TargetMode="External"/><Relationship Id="rId6" Type="http://schemas.openxmlformats.org/officeDocument/2006/relationships/image" Target="../media/image31.wmf"/><Relationship Id="rId5" Type="http://schemas.openxmlformats.org/officeDocument/2006/relationships/image" Target="../media/image30.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gif"/><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3.m4v"/><Relationship Id="rId1" Type="http://schemas.microsoft.com/office/2007/relationships/media" Target="../media/media3.m4v"/><Relationship Id="rId5" Type="http://schemas.openxmlformats.org/officeDocument/2006/relationships/image" Target="../media/image35.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38.jpeg"/><Relationship Id="rId4" Type="http://schemas.openxmlformats.org/officeDocument/2006/relationships/image" Target="../media/image37.jp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44.jpeg"/><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4.m4v"/><Relationship Id="rId1" Type="http://schemas.microsoft.com/office/2007/relationships/media" Target="../media/media4.m4v"/><Relationship Id="rId5" Type="http://schemas.openxmlformats.org/officeDocument/2006/relationships/image" Target="../media/image35.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46.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55088" y="4116900"/>
            <a:ext cx="7786631" cy="683699"/>
          </a:xfrm>
        </p:spPr>
        <p:txBody>
          <a:bodyPr/>
          <a:lstStyle/>
          <a:p>
            <a:r>
              <a:rPr lang="en-US" sz="2400" dirty="0" smtClean="0"/>
              <a:t>Clinical Principles of Intraosseous </a:t>
            </a:r>
            <a:r>
              <a:rPr lang="en-US" sz="2400" dirty="0"/>
              <a:t>Vascular </a:t>
            </a:r>
            <a:r>
              <a:rPr lang="en-US" sz="2400" dirty="0" smtClean="0"/>
              <a:t>Access</a:t>
            </a:r>
            <a:r>
              <a:rPr lang="en-US" dirty="0" smtClean="0"/>
              <a:t/>
            </a:r>
            <a:br>
              <a:rPr lang="en-US" dirty="0" smtClean="0"/>
            </a:br>
            <a:r>
              <a:rPr lang="en-US" dirty="0"/>
              <a:t/>
            </a:r>
            <a:br>
              <a:rPr lang="en-US" dirty="0"/>
            </a:br>
            <a:r>
              <a:rPr lang="en-US" sz="1800" dirty="0"/>
              <a:t>ARROW</a:t>
            </a:r>
            <a:r>
              <a:rPr lang="en-US" sz="1800" baseline="30000" dirty="0"/>
              <a:t>®</a:t>
            </a:r>
            <a:r>
              <a:rPr lang="en-US" sz="1800" dirty="0"/>
              <a:t> EZ-IO</a:t>
            </a:r>
            <a:r>
              <a:rPr lang="en-US" sz="1800" baseline="30000" dirty="0"/>
              <a:t>®</a:t>
            </a:r>
            <a:r>
              <a:rPr lang="en-US" sz="1800" dirty="0"/>
              <a:t> Intraosseous Vascular Access </a:t>
            </a:r>
            <a:r>
              <a:rPr lang="en-US" sz="1800" dirty="0" smtClean="0"/>
              <a:t>System</a:t>
            </a:r>
            <a:endParaRPr lang="en-US" sz="1800" dirty="0"/>
          </a:p>
        </p:txBody>
      </p:sp>
    </p:spTree>
    <p:extLst>
      <p:ext uri="{BB962C8B-B14F-4D97-AF65-F5344CB8AC3E}">
        <p14:creationId xmlns:p14="http://schemas.microsoft.com/office/powerpoint/2010/main" val="7674795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Anatomy and Physiology</a:t>
            </a:r>
            <a:endParaRPr lang="en-US" b="1" dirty="0"/>
          </a:p>
        </p:txBody>
      </p:sp>
      <p:sp>
        <p:nvSpPr>
          <p:cNvPr id="4" name="Rectangle 3"/>
          <p:cNvSpPr/>
          <p:nvPr/>
        </p:nvSpPr>
        <p:spPr>
          <a:xfrm>
            <a:off x="379968" y="1219200"/>
            <a:ext cx="6201803" cy="427746"/>
          </a:xfrm>
          <a:prstGeom prst="rect">
            <a:avLst/>
          </a:prstGeom>
        </p:spPr>
        <p:txBody>
          <a:bodyPr wrap="square">
            <a:spAutoFit/>
          </a:bodyPr>
          <a:lstStyle/>
          <a:p>
            <a:pPr>
              <a:lnSpc>
                <a:spcPct val="120000"/>
              </a:lnSpc>
            </a:pPr>
            <a:r>
              <a:rPr lang="en-US" sz="2000" baseline="0" dirty="0" smtClean="0">
                <a:solidFill>
                  <a:schemeClr val="accent4">
                    <a:lumMod val="50000"/>
                  </a:schemeClr>
                </a:solidFill>
              </a:rPr>
              <a:t>Highly vascular,</a:t>
            </a:r>
            <a:r>
              <a:rPr lang="en-US" sz="2000" dirty="0" smtClean="0">
                <a:solidFill>
                  <a:schemeClr val="accent4">
                    <a:lumMod val="50000"/>
                  </a:schemeClr>
                </a:solidFill>
              </a:rPr>
              <a:t> non-collapsible access</a:t>
            </a:r>
          </a:p>
        </p:txBody>
      </p:sp>
      <p:sp>
        <p:nvSpPr>
          <p:cNvPr id="5" name="Title 1"/>
          <p:cNvSpPr txBox="1">
            <a:spLocks/>
          </p:cNvSpPr>
          <p:nvPr/>
        </p:nvSpPr>
        <p:spPr>
          <a:xfrm>
            <a:off x="379968" y="838200"/>
            <a:ext cx="8229600" cy="579438"/>
          </a:xfrm>
          <a:prstGeom prst="rect">
            <a:avLst/>
          </a:prstGeom>
        </p:spPr>
        <p:txBody>
          <a:bodyPr anchor="ctr" anchorCtr="0"/>
          <a:lstStyle>
            <a:lvl1pPr marL="0" marR="0" indent="0" algn="l" defTabSz="914400" rtl="0" eaLnBrk="1" fontAlgn="auto" latinLnBrk="0" hangingPunct="1">
              <a:lnSpc>
                <a:spcPts val="2000"/>
              </a:lnSpc>
              <a:spcBef>
                <a:spcPts val="0"/>
              </a:spcBef>
              <a:spcAft>
                <a:spcPts val="0"/>
              </a:spcAft>
              <a:buClrTx/>
              <a:buSzTx/>
              <a:buFontTx/>
              <a:buNone/>
              <a:tabLst/>
              <a:defRPr sz="1800" b="0" u="none" kern="1200">
                <a:solidFill>
                  <a:schemeClr val="bg1"/>
                </a:solidFill>
                <a:latin typeface="+mj-lt"/>
                <a:ea typeface="+mj-ea"/>
                <a:cs typeface="Arial" pitchFamily="34" charset="0"/>
              </a:defRPr>
            </a:lvl1pPr>
          </a:lstStyle>
          <a:p>
            <a:r>
              <a:rPr lang="en-US" dirty="0" smtClean="0"/>
              <a:t>Anatomy and Physiology</a:t>
            </a:r>
            <a:endParaRPr lang="en-US" dirty="0"/>
          </a:p>
        </p:txBody>
      </p:sp>
      <p:sp>
        <p:nvSpPr>
          <p:cNvPr id="6" name="Rectangle 5"/>
          <p:cNvSpPr/>
          <p:nvPr/>
        </p:nvSpPr>
        <p:spPr>
          <a:xfrm>
            <a:off x="6475967" y="4445472"/>
            <a:ext cx="2590801" cy="797078"/>
          </a:xfrm>
          <a:prstGeom prst="rect">
            <a:avLst/>
          </a:prstGeom>
          <a:solidFill>
            <a:schemeClr val="bg1"/>
          </a:solidFill>
        </p:spPr>
        <p:txBody>
          <a:bodyPr wrap="square">
            <a:spAutoFit/>
          </a:bodyPr>
          <a:lstStyle/>
          <a:p>
            <a:pPr algn="ctr">
              <a:lnSpc>
                <a:spcPct val="120000"/>
              </a:lnSpc>
            </a:pPr>
            <a:r>
              <a:rPr lang="en-GB" sz="2000" baseline="0" dirty="0" smtClean="0">
                <a:solidFill>
                  <a:schemeClr val="accent4">
                    <a:lumMod val="50000"/>
                  </a:schemeClr>
                </a:solidFill>
              </a:rPr>
              <a:t>Rapid flush to displace marrow</a:t>
            </a:r>
            <a:endParaRPr lang="en-GB" sz="2000" baseline="0" dirty="0">
              <a:solidFill>
                <a:schemeClr val="accent4">
                  <a:lumMod val="50000"/>
                </a:schemeClr>
              </a:solidFill>
            </a:endParaRPr>
          </a:p>
        </p:txBody>
      </p:sp>
      <p:cxnSp>
        <p:nvCxnSpPr>
          <p:cNvPr id="7" name="Straight Connector 6"/>
          <p:cNvCxnSpPr/>
          <p:nvPr/>
        </p:nvCxnSpPr>
        <p:spPr bwMode="auto">
          <a:xfrm>
            <a:off x="6466077" y="1219200"/>
            <a:ext cx="0" cy="4724399"/>
          </a:xfrm>
          <a:prstGeom prst="line">
            <a:avLst/>
          </a:prstGeom>
          <a:ln>
            <a:solidFill>
              <a:schemeClr val="tx2">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6434" t="8735" r="3487" b="5180"/>
          <a:stretch/>
        </p:blipFill>
        <p:spPr>
          <a:xfrm>
            <a:off x="6512062" y="2135731"/>
            <a:ext cx="2609526" cy="182666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76947"/>
            <a:ext cx="6391531" cy="3889383"/>
          </a:xfrm>
          <a:prstGeom prst="rect">
            <a:avLst/>
          </a:prstGeom>
        </p:spPr>
      </p:pic>
    </p:spTree>
    <p:extLst>
      <p:ext uri="{BB962C8B-B14F-4D97-AF65-F5344CB8AC3E}">
        <p14:creationId xmlns:p14="http://schemas.microsoft.com/office/powerpoint/2010/main" val="14568454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Real-time Fluoroscopy – Human Model</a:t>
            </a:r>
          </a:p>
        </p:txBody>
      </p:sp>
      <p:pic>
        <p:nvPicPr>
          <p:cNvPr id="4" name="M-729 EZ-IO Vascular Access Proximal Humerus Fluro video (US, wo placecards, music, and V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4794" r="21158" b="2149"/>
          <a:stretch/>
        </p:blipFill>
        <p:spPr>
          <a:xfrm>
            <a:off x="3657599" y="1418585"/>
            <a:ext cx="5486401" cy="3610616"/>
          </a:xfrm>
          <a:prstGeom prst="rect">
            <a:avLst/>
          </a:prstGeom>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1558" t="-146" r="1558" b="14444"/>
          <a:stretch/>
        </p:blipFill>
        <p:spPr>
          <a:xfrm>
            <a:off x="1" y="1243236"/>
            <a:ext cx="4538132" cy="5453765"/>
          </a:xfrm>
          <a:prstGeom prst="rect">
            <a:avLst/>
          </a:prstGeom>
        </p:spPr>
      </p:pic>
    </p:spTree>
    <p:extLst>
      <p:ext uri="{BB962C8B-B14F-4D97-AF65-F5344CB8AC3E}">
        <p14:creationId xmlns:p14="http://schemas.microsoft.com/office/powerpoint/2010/main" val="42034691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Site Selection</a:t>
            </a:r>
            <a:endParaRPr lang="en-US" b="1" dirty="0"/>
          </a:p>
        </p:txBody>
      </p:sp>
      <p:sp>
        <p:nvSpPr>
          <p:cNvPr id="5" name="TextBox 4"/>
          <p:cNvSpPr txBox="1"/>
          <p:nvPr/>
        </p:nvSpPr>
        <p:spPr>
          <a:xfrm>
            <a:off x="3698251" y="1191148"/>
            <a:ext cx="5445749" cy="1661993"/>
          </a:xfrm>
          <a:prstGeom prst="rect">
            <a:avLst/>
          </a:prstGeom>
          <a:noFill/>
        </p:spPr>
        <p:txBody>
          <a:bodyPr wrap="square" rtlCol="0">
            <a:spAutoFit/>
          </a:bodyPr>
          <a:lstStyle/>
          <a:p>
            <a:pPr marL="285750" indent="-285750">
              <a:buFont typeface="Arial" panose="020B0604020202020204" pitchFamily="34" charset="0"/>
              <a:buChar char="•"/>
            </a:pPr>
            <a:r>
              <a:rPr lang="en-US" sz="1700" b="1" dirty="0" smtClean="0"/>
              <a:t>Flow rates average 5L/hr</a:t>
            </a:r>
          </a:p>
          <a:p>
            <a:pPr marL="285750" indent="-285750">
              <a:buFont typeface="Arial" panose="020B0604020202020204" pitchFamily="34" charset="0"/>
              <a:buChar char="•"/>
            </a:pPr>
            <a:r>
              <a:rPr lang="en-US" sz="1700" b="1" dirty="0" smtClean="0"/>
              <a:t>3 seconds to heart with medication/fluids</a:t>
            </a:r>
          </a:p>
          <a:p>
            <a:pPr marL="285750" indent="-285750">
              <a:buFont typeface="Arial" panose="020B0604020202020204" pitchFamily="34" charset="0"/>
              <a:buChar char="•"/>
            </a:pPr>
            <a:r>
              <a:rPr lang="en-US" sz="1700" b="1" dirty="0" smtClean="0"/>
              <a:t>Lower insertion &amp; infusion pain</a:t>
            </a:r>
          </a:p>
          <a:p>
            <a:pPr marL="285750" indent="-285750">
              <a:buFont typeface="Arial" panose="020B0604020202020204" pitchFamily="34" charset="0"/>
              <a:buChar char="•"/>
            </a:pPr>
            <a:r>
              <a:rPr lang="en-US" sz="1700" b="1" dirty="0" smtClean="0"/>
              <a:t>Less medication required for pain management</a:t>
            </a:r>
          </a:p>
          <a:p>
            <a:pPr marL="285750" indent="-285750">
              <a:buFont typeface="Arial" panose="020B0604020202020204" pitchFamily="34" charset="0"/>
              <a:buChar char="•"/>
            </a:pPr>
            <a:r>
              <a:rPr lang="en-US" sz="1700" b="1" dirty="0" smtClean="0"/>
              <a:t>No reported compartment syndrome due to IO access placement</a:t>
            </a:r>
            <a:endParaRPr lang="en-US" sz="1700" b="1" dirty="0"/>
          </a:p>
        </p:txBody>
      </p:sp>
      <p:sp>
        <p:nvSpPr>
          <p:cNvPr id="6" name="Left Brace 5"/>
          <p:cNvSpPr/>
          <p:nvPr/>
        </p:nvSpPr>
        <p:spPr bwMode="auto">
          <a:xfrm>
            <a:off x="3610860" y="1191148"/>
            <a:ext cx="207473" cy="1634490"/>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Arial" pitchFamily="34" charset="0"/>
              <a:ea typeface="ＭＳ Ｐゴシック"/>
              <a:cs typeface="ＭＳ Ｐゴシック"/>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7711"/>
          <a:stretch/>
        </p:blipFill>
        <p:spPr>
          <a:xfrm>
            <a:off x="59772" y="1066800"/>
            <a:ext cx="3574454" cy="5562600"/>
          </a:xfrm>
          <a:prstGeom prst="rect">
            <a:avLst/>
          </a:prstGeom>
        </p:spPr>
      </p:pic>
      <p:sp>
        <p:nvSpPr>
          <p:cNvPr id="4" name="Rectangle 3"/>
          <p:cNvSpPr/>
          <p:nvPr/>
        </p:nvSpPr>
        <p:spPr>
          <a:xfrm>
            <a:off x="3506177" y="4125661"/>
            <a:ext cx="5240411" cy="353943"/>
          </a:xfrm>
          <a:prstGeom prst="rect">
            <a:avLst/>
          </a:prstGeom>
        </p:spPr>
        <p:txBody>
          <a:bodyPr wrap="square">
            <a:spAutoFit/>
          </a:bodyPr>
          <a:lstStyle/>
          <a:p>
            <a:r>
              <a:rPr lang="en-US" sz="1700" b="1" dirty="0" smtClean="0"/>
              <a:t>  High success rates in pediatric patients  </a:t>
            </a:r>
            <a:endParaRPr lang="en-US" sz="1700" b="1" dirty="0"/>
          </a:p>
        </p:txBody>
      </p:sp>
      <p:sp>
        <p:nvSpPr>
          <p:cNvPr id="8" name="Left Brace 7"/>
          <p:cNvSpPr/>
          <p:nvPr/>
        </p:nvSpPr>
        <p:spPr bwMode="auto">
          <a:xfrm>
            <a:off x="3506177" y="4101909"/>
            <a:ext cx="64024" cy="401448"/>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25000" dirty="0" smtClean="0">
              <a:ln>
                <a:noFill/>
              </a:ln>
              <a:solidFill>
                <a:schemeClr val="tx1"/>
              </a:solidFill>
              <a:effectLst/>
              <a:latin typeface="Arial" pitchFamily="34" charset="0"/>
              <a:ea typeface="ＭＳ Ｐゴシック"/>
              <a:cs typeface="ＭＳ Ｐゴシック"/>
            </a:endParaRPr>
          </a:p>
        </p:txBody>
      </p:sp>
      <p:sp>
        <p:nvSpPr>
          <p:cNvPr id="7" name="TextBox 6"/>
          <p:cNvSpPr txBox="1"/>
          <p:nvPr/>
        </p:nvSpPr>
        <p:spPr>
          <a:xfrm>
            <a:off x="2183935" y="5853661"/>
            <a:ext cx="6733599" cy="276999"/>
          </a:xfrm>
          <a:prstGeom prst="rect">
            <a:avLst/>
          </a:prstGeom>
          <a:noFill/>
        </p:spPr>
        <p:txBody>
          <a:bodyPr wrap="square" rtlCol="0">
            <a:spAutoFit/>
          </a:bodyPr>
          <a:lstStyle/>
          <a:p>
            <a:pPr marL="0" lvl="1" algn="r">
              <a:spcBef>
                <a:spcPct val="0"/>
              </a:spcBef>
            </a:pPr>
            <a:r>
              <a:rPr lang="en-US" sz="1200" b="1" i="1" dirty="0">
                <a:ea typeface="MS PGothic" pitchFamily="34" charset="-128"/>
              </a:rPr>
              <a:t>Do </a:t>
            </a:r>
            <a:r>
              <a:rPr lang="en-US" sz="1200" b="1" i="1" dirty="0" smtClean="0">
                <a:ea typeface="MS PGothic" pitchFamily="34" charset="-128"/>
              </a:rPr>
              <a:t>NOT use the powered ARROW</a:t>
            </a:r>
            <a:r>
              <a:rPr lang="en-US" sz="1200" b="1" i="1" baseline="30000" dirty="0" smtClean="0">
                <a:ea typeface="MS PGothic" pitchFamily="34" charset="-128"/>
              </a:rPr>
              <a:t>®</a:t>
            </a:r>
            <a:r>
              <a:rPr lang="en-US" sz="1200" b="1" i="1" dirty="0" smtClean="0">
                <a:ea typeface="MS PGothic" pitchFamily="34" charset="-128"/>
              </a:rPr>
              <a:t> EZ-IO</a:t>
            </a:r>
            <a:r>
              <a:rPr lang="en-US" sz="1200" baseline="30000" dirty="0"/>
              <a:t>®</a:t>
            </a:r>
            <a:r>
              <a:rPr lang="en-US" sz="1200" b="1" i="1" dirty="0" smtClean="0">
                <a:ea typeface="MS PGothic" pitchFamily="34" charset="-128"/>
              </a:rPr>
              <a:t> Vascular Access System in the sternum!</a:t>
            </a:r>
            <a:endParaRPr lang="en-US" sz="1200" b="1" dirty="0">
              <a:ea typeface="ＭＳ Ｐゴシック" pitchFamily="34" charset="-128"/>
            </a:endParaRPr>
          </a:p>
        </p:txBody>
      </p:sp>
    </p:spTree>
    <p:extLst>
      <p:ext uri="{BB962C8B-B14F-4D97-AF65-F5344CB8AC3E}">
        <p14:creationId xmlns:p14="http://schemas.microsoft.com/office/powerpoint/2010/main" val="19298278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Proximal Humerus Site Identification </a:t>
            </a:r>
          </a:p>
        </p:txBody>
      </p:sp>
      <p:pic>
        <p:nvPicPr>
          <p:cNvPr id="6" name="Content Placeholder 3" descr="C:\Users\elandez\Desktop\David Baker - shoulder illustrations\image2b.jpg"/>
          <p:cNvPicPr>
            <a:picLocks noChangeAspect="1"/>
          </p:cNvPicPr>
          <p:nvPr/>
        </p:nvPicPr>
        <p:blipFill>
          <a:blip r:embed="rId5" cstate="print">
            <a:extLst>
              <a:ext uri="{28A0092B-C50C-407E-A947-70E740481C1C}">
                <a14:useLocalDpi xmlns:a14="http://schemas.microsoft.com/office/drawing/2010/main" val="0"/>
              </a:ext>
            </a:extLst>
          </a:blip>
          <a:srcRect l="14076" r="13197"/>
          <a:stretch>
            <a:fillRect/>
          </a:stretch>
        </p:blipFill>
        <p:spPr bwMode="auto">
          <a:xfrm>
            <a:off x="7039708" y="48534"/>
            <a:ext cx="2101244" cy="2066544"/>
          </a:xfrm>
          <a:prstGeom prst="rect">
            <a:avLst/>
          </a:prstGeom>
          <a:noFill/>
          <a:ln>
            <a:noFill/>
          </a:ln>
        </p:spPr>
      </p:pic>
      <p:pic>
        <p:nvPicPr>
          <p:cNvPr id="7" name="Picture 6" descr="C:\Users\elandez\Desktop\David Baker - shoulder illustrations\image4b.jpg"/>
          <p:cNvPicPr>
            <a:picLocks noChangeAspect="1"/>
          </p:cNvPicPr>
          <p:nvPr/>
        </p:nvPicPr>
        <p:blipFill>
          <a:blip r:embed="rId6" cstate="print">
            <a:extLst>
              <a:ext uri="{28A0092B-C50C-407E-A947-70E740481C1C}">
                <a14:useLocalDpi xmlns:a14="http://schemas.microsoft.com/office/drawing/2010/main" val="0"/>
              </a:ext>
            </a:extLst>
          </a:blip>
          <a:srcRect l="10892" r="7537" b="2941"/>
          <a:stretch>
            <a:fillRect/>
          </a:stretch>
        </p:blipFill>
        <p:spPr bwMode="auto">
          <a:xfrm>
            <a:off x="7010400" y="2202426"/>
            <a:ext cx="2130552" cy="2063097"/>
          </a:xfrm>
          <a:prstGeom prst="rect">
            <a:avLst/>
          </a:prstGeom>
          <a:noFill/>
          <a:ln>
            <a:noFill/>
          </a:ln>
        </p:spPr>
      </p:pic>
      <p:pic>
        <p:nvPicPr>
          <p:cNvPr id="8" name="Picture 7" descr="C:\Users\elandez\Desktop\David Baker - shoulder illustrations\image6target3.jpg"/>
          <p:cNvPicPr>
            <a:picLocks noChangeAspect="1"/>
          </p:cNvPicPr>
          <p:nvPr/>
        </p:nvPicPr>
        <p:blipFill>
          <a:blip r:embed="rId7" cstate="print">
            <a:extLst>
              <a:ext uri="{28A0092B-C50C-407E-A947-70E740481C1C}">
                <a14:useLocalDpi xmlns:a14="http://schemas.microsoft.com/office/drawing/2010/main" val="0"/>
              </a:ext>
            </a:extLst>
          </a:blip>
          <a:srcRect l="13953"/>
          <a:stretch>
            <a:fillRect/>
          </a:stretch>
        </p:blipFill>
        <p:spPr bwMode="auto">
          <a:xfrm>
            <a:off x="7039708" y="4265523"/>
            <a:ext cx="2130552" cy="2066475"/>
          </a:xfrm>
          <a:prstGeom prst="rect">
            <a:avLst/>
          </a:prstGeom>
          <a:noFill/>
          <a:ln>
            <a:noFill/>
          </a:ln>
        </p:spPr>
      </p:pic>
      <p:pic>
        <p:nvPicPr>
          <p:cNvPr id="3" name="T-545 EZ-IO Humerus Site Identification Rev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1172" y="1524000"/>
            <a:ext cx="6907861" cy="3885672"/>
          </a:xfrm>
          <a:prstGeom prst="rect">
            <a:avLst/>
          </a:prstGeom>
        </p:spPr>
      </p:pic>
    </p:spTree>
    <p:extLst>
      <p:ext uri="{BB962C8B-B14F-4D97-AF65-F5344CB8AC3E}">
        <p14:creationId xmlns:p14="http://schemas.microsoft.com/office/powerpoint/2010/main" val="23491696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Insertion Angle</a:t>
            </a:r>
            <a:endParaRPr lang="en-US" b="1" dirty="0"/>
          </a:p>
        </p:txBody>
      </p:sp>
      <p:sp>
        <p:nvSpPr>
          <p:cNvPr id="4" name="Rectangle 3"/>
          <p:cNvSpPr/>
          <p:nvPr/>
        </p:nvSpPr>
        <p:spPr>
          <a:xfrm>
            <a:off x="848837" y="6119151"/>
            <a:ext cx="6949440" cy="369332"/>
          </a:xfrm>
          <a:prstGeom prst="rect">
            <a:avLst/>
          </a:prstGeom>
        </p:spPr>
        <p:txBody>
          <a:bodyPr wrap="square">
            <a:spAutoFit/>
          </a:bodyPr>
          <a:lstStyle/>
          <a:p>
            <a:r>
              <a:rPr lang="en-US" dirty="0" smtClean="0">
                <a:ln w="0"/>
                <a:effectLst>
                  <a:outerShdw blurRad="38100" dist="19050" dir="2700000" algn="tl" rotWithShape="0">
                    <a:schemeClr val="dk1">
                      <a:alpha val="40000"/>
                    </a:schemeClr>
                  </a:outerShdw>
                </a:effectLst>
              </a:rPr>
              <a:t>Tibia and Femur: </a:t>
            </a:r>
            <a:r>
              <a:rPr lang="en-US" dirty="0" smtClean="0"/>
              <a:t>Insert needle set at a 90</a:t>
            </a:r>
            <a:r>
              <a:rPr lang="en-US" baseline="30000" dirty="0" smtClean="0"/>
              <a:t>o</a:t>
            </a:r>
            <a:r>
              <a:rPr lang="en-US" dirty="0" smtClean="0"/>
              <a:t> angle to the bone </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7250" r="-4179" b="17796"/>
          <a:stretch/>
        </p:blipFill>
        <p:spPr>
          <a:xfrm>
            <a:off x="5253691" y="3657600"/>
            <a:ext cx="3737908" cy="2183753"/>
          </a:xfrm>
          <a:prstGeom prst="rect">
            <a:avLst/>
          </a:prstGeom>
        </p:spPr>
      </p:pic>
      <p:sp>
        <p:nvSpPr>
          <p:cNvPr id="6" name="TextBox 5"/>
          <p:cNvSpPr txBox="1"/>
          <p:nvPr/>
        </p:nvSpPr>
        <p:spPr>
          <a:xfrm>
            <a:off x="370448" y="1276563"/>
            <a:ext cx="8621151" cy="394210"/>
          </a:xfrm>
          <a:prstGeom prst="rect">
            <a:avLst/>
          </a:prstGeom>
          <a:noFill/>
        </p:spPr>
        <p:txBody>
          <a:bodyPr wrap="square" rtlCol="0">
            <a:spAutoFit/>
          </a:bodyPr>
          <a:lstStyle/>
          <a:p>
            <a:pPr>
              <a:lnSpc>
                <a:spcPct val="120000"/>
              </a:lnSpc>
            </a:pPr>
            <a:r>
              <a:rPr lang="en-US" dirty="0" smtClean="0">
                <a:ln w="0"/>
                <a:effectLst>
                  <a:outerShdw blurRad="38100" dist="19050" dir="2700000" algn="tl" rotWithShape="0">
                    <a:schemeClr val="dk1">
                      <a:alpha val="40000"/>
                    </a:schemeClr>
                  </a:outerShdw>
                </a:effectLst>
              </a:rPr>
              <a:t>Humerus:  </a:t>
            </a:r>
            <a:r>
              <a:rPr lang="en-US" baseline="0" dirty="0" smtClean="0"/>
              <a:t>Insert needle set </a:t>
            </a:r>
            <a:r>
              <a:rPr lang="en-US" dirty="0" smtClean="0"/>
              <a:t>at a </a:t>
            </a:r>
            <a:r>
              <a:rPr lang="en-US" baseline="0" dirty="0" smtClean="0"/>
              <a:t>45</a:t>
            </a:r>
            <a:r>
              <a:rPr lang="en-US" baseline="30000" dirty="0" smtClean="0"/>
              <a:t>o </a:t>
            </a:r>
            <a:r>
              <a:rPr lang="en-US" baseline="0" dirty="0" smtClean="0"/>
              <a:t>angle </a:t>
            </a:r>
            <a:r>
              <a:rPr lang="en-US" dirty="0" smtClean="0"/>
              <a:t>t</a:t>
            </a:r>
            <a:r>
              <a:rPr lang="en-US" baseline="0" dirty="0" smtClean="0"/>
              <a:t>o the </a:t>
            </a:r>
            <a:r>
              <a:rPr lang="en-US" dirty="0" smtClean="0"/>
              <a:t>anterior </a:t>
            </a:r>
            <a:r>
              <a:rPr lang="en-US" baseline="0" dirty="0" smtClean="0"/>
              <a:t>plane and posteromedial</a:t>
            </a:r>
            <a:endParaRPr lang="en-US" baseline="30000" dirty="0" smtClean="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437" y="1701295"/>
            <a:ext cx="6096000" cy="4572000"/>
          </a:xfrm>
          <a:prstGeom prst="rect">
            <a:avLst/>
          </a:prstGeom>
        </p:spPr>
      </p:pic>
    </p:spTree>
    <p:extLst>
      <p:ext uri="{BB962C8B-B14F-4D97-AF65-F5344CB8AC3E}">
        <p14:creationId xmlns:p14="http://schemas.microsoft.com/office/powerpoint/2010/main" val="4289458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4" y="297920"/>
            <a:ext cx="7507286" cy="680900"/>
          </a:xfrm>
        </p:spPr>
        <p:txBody>
          <a:bodyPr/>
          <a:lstStyle/>
          <a:p>
            <a:r>
              <a:rPr lang="en-US" b="1" dirty="0" smtClean="0"/>
              <a:t>Proximal Tibia Site Identification</a:t>
            </a:r>
            <a:endParaRPr lang="en-US" b="1" dirty="0"/>
          </a:p>
        </p:txBody>
      </p:sp>
      <p:sp>
        <p:nvSpPr>
          <p:cNvPr id="6" name="TextBox 5"/>
          <p:cNvSpPr txBox="1"/>
          <p:nvPr/>
        </p:nvSpPr>
        <p:spPr>
          <a:xfrm>
            <a:off x="473261" y="1332424"/>
            <a:ext cx="3048000" cy="394210"/>
          </a:xfrm>
          <a:prstGeom prst="rect">
            <a:avLst/>
          </a:prstGeom>
          <a:noFill/>
        </p:spPr>
        <p:txBody>
          <a:bodyPr wrap="square" rtlCol="0">
            <a:spAutoFit/>
          </a:bodyPr>
          <a:lstStyle/>
          <a:p>
            <a:pPr algn="ctr">
              <a:lnSpc>
                <a:spcPct val="120000"/>
              </a:lnSpc>
            </a:pPr>
            <a:r>
              <a:rPr lang="en-GB" sz="1800" b="1" baseline="0" dirty="0" smtClean="0">
                <a:solidFill>
                  <a:srgbClr val="000000"/>
                </a:solidFill>
              </a:rPr>
              <a:t>Adult</a:t>
            </a:r>
          </a:p>
        </p:txBody>
      </p:sp>
      <p:sp>
        <p:nvSpPr>
          <p:cNvPr id="7" name="Slide Number Placeholder 2"/>
          <p:cNvSpPr txBox="1">
            <a:spLocks/>
          </p:cNvSpPr>
          <p:nvPr/>
        </p:nvSpPr>
        <p:spPr>
          <a:xfrm>
            <a:off x="8229600" y="-477748"/>
            <a:ext cx="914400" cy="457200"/>
          </a:xfrm>
          <a:prstGeom prst="rect">
            <a:avLst/>
          </a:prstGeom>
        </p:spPr>
        <p:txBody>
          <a:bodyPr/>
          <a:lstStyle>
            <a:defPPr>
              <a:defRPr lang="en-US"/>
            </a:defPPr>
            <a:lvl1pPr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baseline="-250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baseline="-250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baseline="-250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baseline="-25000">
                <a:solidFill>
                  <a:schemeClr val="tx1"/>
                </a:solidFill>
                <a:latin typeface="Arial" charset="0"/>
                <a:ea typeface="ＭＳ Ｐゴシック" charset="0"/>
                <a:cs typeface="ＭＳ Ｐゴシック" charset="0"/>
              </a:defRPr>
            </a:lvl9pPr>
          </a:lstStyle>
          <a:p>
            <a:pPr algn="r">
              <a:defRPr/>
            </a:pPr>
            <a:fld id="{0E50C936-8944-8147-ADBF-FBE221037305}" type="slidenum">
              <a:rPr lang="en-US" smtClean="0"/>
              <a:pPr algn="r">
                <a:defRPr/>
              </a:pPr>
              <a:t>15</a:t>
            </a:fld>
            <a:endParaRPr lang="en-US" dirty="0"/>
          </a:p>
        </p:txBody>
      </p:sp>
      <p:pic>
        <p:nvPicPr>
          <p:cNvPr id="8" name="Picture 2" descr="C:\Users\Mike\Documents\My Dropbox\Vidacare Team\Projects Folder\Training Development\EZ-IO Workshop\Diagrams\Pediatric tibia-thin bone.jpg"/>
          <p:cNvPicPr>
            <a:picLocks noChangeAspect="1" noChangeArrowheads="1"/>
          </p:cNvPicPr>
          <p:nvPr/>
        </p:nvPicPr>
        <p:blipFill>
          <a:blip r:embed="rId3" cstate="print">
            <a:clrChange>
              <a:clrFrom>
                <a:srgbClr val="FFFFFF"/>
              </a:clrFrom>
              <a:clrTo>
                <a:srgbClr val="FFFFFF">
                  <a:alpha val="0"/>
                </a:srgbClr>
              </a:clrTo>
            </a:clrChange>
          </a:blip>
          <a:srcRect l="14579" b="2986"/>
          <a:stretch>
            <a:fillRect/>
          </a:stretch>
        </p:blipFill>
        <p:spPr bwMode="auto">
          <a:xfrm>
            <a:off x="6232340" y="2113788"/>
            <a:ext cx="2766449" cy="3887537"/>
          </a:xfrm>
          <a:prstGeom prst="rect">
            <a:avLst/>
          </a:prstGeom>
          <a:noFill/>
          <a:ln>
            <a:noFill/>
          </a:ln>
        </p:spPr>
      </p:pic>
      <p:pic>
        <p:nvPicPr>
          <p:cNvPr id="9" name="Picture 8" descr="Hand.png"/>
          <p:cNvPicPr>
            <a:picLocks noChangeAspect="1"/>
          </p:cNvPicPr>
          <p:nvPr/>
        </p:nvPicPr>
        <p:blipFill>
          <a:blip r:embed="rId4" cstate="print">
            <a:clrChange>
              <a:clrFrom>
                <a:srgbClr val="FFFFFF"/>
              </a:clrFrom>
              <a:clrTo>
                <a:srgbClr val="FFFFFF">
                  <a:alpha val="0"/>
                </a:srgbClr>
              </a:clrTo>
            </a:clrChange>
          </a:blip>
          <a:stretch>
            <a:fillRect/>
          </a:stretch>
        </p:blipFill>
        <p:spPr>
          <a:xfrm>
            <a:off x="7391400" y="3935167"/>
            <a:ext cx="2135240" cy="2196459"/>
          </a:xfrm>
          <a:prstGeom prst="rect">
            <a:avLst/>
          </a:prstGeom>
        </p:spPr>
      </p:pic>
      <p:sp>
        <p:nvSpPr>
          <p:cNvPr id="10" name="TextBox 9"/>
          <p:cNvSpPr txBox="1"/>
          <p:nvPr/>
        </p:nvSpPr>
        <p:spPr>
          <a:xfrm>
            <a:off x="5644370" y="1328236"/>
            <a:ext cx="1454244" cy="394210"/>
          </a:xfrm>
          <a:prstGeom prst="rect">
            <a:avLst/>
          </a:prstGeom>
          <a:noFill/>
        </p:spPr>
        <p:txBody>
          <a:bodyPr wrap="none" rtlCol="0">
            <a:spAutoFit/>
          </a:bodyPr>
          <a:lstStyle/>
          <a:p>
            <a:pPr>
              <a:lnSpc>
                <a:spcPct val="120000"/>
              </a:lnSpc>
            </a:pPr>
            <a:r>
              <a:rPr lang="en-GB" sz="1800" b="1" baseline="0" dirty="0" smtClean="0"/>
              <a:t>Infant/Child</a:t>
            </a:r>
          </a:p>
        </p:txBody>
      </p:sp>
      <p:cxnSp>
        <p:nvCxnSpPr>
          <p:cNvPr id="11" name="Straight Connector 10"/>
          <p:cNvCxnSpPr/>
          <p:nvPr/>
        </p:nvCxnSpPr>
        <p:spPr bwMode="auto">
          <a:xfrm>
            <a:off x="4191000" y="1572967"/>
            <a:ext cx="0" cy="438912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9427" t="8817" r="6838" b="7702"/>
          <a:stretch/>
        </p:blipFill>
        <p:spPr>
          <a:xfrm>
            <a:off x="169322" y="2548796"/>
            <a:ext cx="3933460" cy="3017520"/>
          </a:xfrm>
          <a:prstGeom prst="rect">
            <a:avLst/>
          </a:prstGeom>
        </p:spPr>
      </p:pic>
      <p:sp>
        <p:nvSpPr>
          <p:cNvPr id="13" name="TextBox 12"/>
          <p:cNvSpPr txBox="1"/>
          <p:nvPr/>
        </p:nvSpPr>
        <p:spPr>
          <a:xfrm>
            <a:off x="6557996" y="3032347"/>
            <a:ext cx="1027845" cy="646331"/>
          </a:xfrm>
          <a:prstGeom prst="rect">
            <a:avLst/>
          </a:prstGeom>
          <a:solidFill>
            <a:schemeClr val="bg1"/>
          </a:solidFill>
        </p:spPr>
        <p:txBody>
          <a:bodyPr wrap="none" rtlCol="0">
            <a:spAutoFit/>
          </a:bodyPr>
          <a:lstStyle/>
          <a:p>
            <a:r>
              <a:rPr lang="en-US" dirty="0" smtClean="0"/>
              <a:t>Growth</a:t>
            </a:r>
          </a:p>
          <a:p>
            <a:pPr algn="ctr"/>
            <a:r>
              <a:rPr lang="en-US" dirty="0" smtClean="0"/>
              <a:t>Plate</a:t>
            </a:r>
            <a:endParaRPr lang="en-US" dirty="0"/>
          </a:p>
        </p:txBody>
      </p:sp>
      <p:pic>
        <p:nvPicPr>
          <p:cNvPr id="14" name="Picture 13"/>
          <p:cNvPicPr>
            <a:picLocks noChangeAspect="1"/>
          </p:cNvPicPr>
          <p:nvPr/>
        </p:nvPicPr>
        <p:blipFill rotWithShape="1">
          <a:blip r:embed="rId6" cstate="print">
            <a:extLst>
              <a:ext uri="{28A0092B-C50C-407E-A947-70E740481C1C}">
                <a14:useLocalDpi xmlns:a14="http://schemas.microsoft.com/office/drawing/2010/main" val="0"/>
              </a:ext>
            </a:extLst>
          </a:blip>
          <a:srcRect l="19760" t="6666" b="1111"/>
          <a:stretch/>
        </p:blipFill>
        <p:spPr>
          <a:xfrm>
            <a:off x="4363436" y="2466342"/>
            <a:ext cx="2194560" cy="3613045"/>
          </a:xfrm>
          <a:prstGeom prst="rect">
            <a:avLst/>
          </a:prstGeom>
        </p:spPr>
      </p:pic>
    </p:spTree>
    <p:extLst>
      <p:ext uri="{BB962C8B-B14F-4D97-AF65-F5344CB8AC3E}">
        <p14:creationId xmlns:p14="http://schemas.microsoft.com/office/powerpoint/2010/main" val="41717792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35205"/>
            <a:ext cx="7507286" cy="680900"/>
          </a:xfrm>
        </p:spPr>
        <p:txBody>
          <a:bodyPr/>
          <a:lstStyle/>
          <a:p>
            <a:r>
              <a:rPr lang="en-US" b="1" dirty="0"/>
              <a:t>Distal Tibia Site </a:t>
            </a:r>
            <a:r>
              <a:rPr lang="en-US" b="1" dirty="0" smtClean="0"/>
              <a:t>Identification</a:t>
            </a:r>
            <a:endParaRPr lang="en-US" b="1" dirty="0"/>
          </a:p>
        </p:txBody>
      </p:sp>
      <p:sp>
        <p:nvSpPr>
          <p:cNvPr id="4" name="Slide Number Placeholder 2"/>
          <p:cNvSpPr txBox="1">
            <a:spLocks/>
          </p:cNvSpPr>
          <p:nvPr/>
        </p:nvSpPr>
        <p:spPr>
          <a:xfrm>
            <a:off x="3209776" y="-570487"/>
            <a:ext cx="914400" cy="457200"/>
          </a:xfrm>
          <a:prstGeom prst="rect">
            <a:avLst/>
          </a:prstGeom>
        </p:spPr>
        <p:txBody>
          <a:bodyPr/>
          <a:lstStyle>
            <a:defPPr>
              <a:defRPr lang="en-US"/>
            </a:defPPr>
            <a:lvl1pPr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baseline="-250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baseline="-250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baseline="-250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baseline="-25000">
                <a:solidFill>
                  <a:schemeClr val="tx1"/>
                </a:solidFill>
                <a:latin typeface="Arial" charset="0"/>
                <a:ea typeface="ＭＳ Ｐゴシック" charset="0"/>
                <a:cs typeface="ＭＳ Ｐゴシック" charset="0"/>
              </a:defRPr>
            </a:lvl9pPr>
          </a:lstStyle>
          <a:p>
            <a:pPr algn="r">
              <a:defRPr/>
            </a:pPr>
            <a:fld id="{0E50C936-8944-8147-ADBF-FBE221037305}" type="slidenum">
              <a:rPr lang="en-US" smtClean="0"/>
              <a:pPr algn="r">
                <a:defRPr/>
              </a:pPr>
              <a:t>16</a:t>
            </a:fld>
            <a:endParaRPr lang="en-US" dirty="0"/>
          </a:p>
        </p:txBody>
      </p:sp>
      <p:sp>
        <p:nvSpPr>
          <p:cNvPr id="7" name="Slide Number Placeholder 2"/>
          <p:cNvSpPr txBox="1">
            <a:spLocks/>
          </p:cNvSpPr>
          <p:nvPr/>
        </p:nvSpPr>
        <p:spPr>
          <a:xfrm>
            <a:off x="8229600" y="-477748"/>
            <a:ext cx="914400" cy="457200"/>
          </a:xfrm>
          <a:prstGeom prst="rect">
            <a:avLst/>
          </a:prstGeom>
        </p:spPr>
        <p:txBody>
          <a:bodyPr/>
          <a:lstStyle>
            <a:defPPr>
              <a:defRPr lang="en-US"/>
            </a:defPPr>
            <a:lvl1pPr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baseline="-250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baseline="-250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baseline="-250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baseline="-25000">
                <a:solidFill>
                  <a:schemeClr val="tx1"/>
                </a:solidFill>
                <a:latin typeface="Arial" charset="0"/>
                <a:ea typeface="ＭＳ Ｐゴシック" charset="0"/>
                <a:cs typeface="ＭＳ Ｐゴシック" charset="0"/>
              </a:defRPr>
            </a:lvl9pPr>
          </a:lstStyle>
          <a:p>
            <a:pPr algn="r">
              <a:defRPr/>
            </a:pPr>
            <a:fld id="{0E50C936-8944-8147-ADBF-FBE221037305}" type="slidenum">
              <a:rPr lang="en-US" smtClean="0"/>
              <a:pPr algn="r">
                <a:defRPr/>
              </a:pPr>
              <a:t>16</a:t>
            </a:fld>
            <a:endParaRPr lang="en-US" dirty="0"/>
          </a:p>
        </p:txBody>
      </p:sp>
      <p:pic>
        <p:nvPicPr>
          <p:cNvPr id="9" name="Picture 10"/>
          <p:cNvPicPr>
            <a:picLocks noChangeAspect="1" noChangeArrowheads="1"/>
          </p:cNvPicPr>
          <p:nvPr/>
        </p:nvPicPr>
        <p:blipFill rotWithShape="1">
          <a:blip r:embed="rId3" cstate="print">
            <a:clrChange>
              <a:clrFrom>
                <a:srgbClr val="FFFFFF"/>
              </a:clrFrom>
              <a:clrTo>
                <a:srgbClr val="FFFFFF">
                  <a:alpha val="0"/>
                </a:srgbClr>
              </a:clrTo>
            </a:clrChange>
          </a:blip>
          <a:srcRect l="7987" t="14705" r="19576" b="34314"/>
          <a:stretch/>
        </p:blipFill>
        <p:spPr bwMode="auto">
          <a:xfrm>
            <a:off x="5875661" y="4007624"/>
            <a:ext cx="2819400" cy="1981200"/>
          </a:xfrm>
          <a:prstGeom prst="rect">
            <a:avLst/>
          </a:prstGeom>
          <a:solidFill>
            <a:schemeClr val="bg1"/>
          </a:solidFill>
          <a:ln w="9525">
            <a:noFill/>
            <a:miter lim="800000"/>
            <a:headEnd/>
            <a:tailEnd/>
          </a:ln>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3920" t="8887" r="6224" b="14444"/>
          <a:stretch/>
        </p:blipFill>
        <p:spPr>
          <a:xfrm>
            <a:off x="5655215" y="1235152"/>
            <a:ext cx="3031585" cy="2681787"/>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t="2414" r="14810"/>
          <a:stretch/>
        </p:blipFill>
        <p:spPr>
          <a:xfrm>
            <a:off x="227907" y="1141958"/>
            <a:ext cx="4572693" cy="4411613"/>
          </a:xfrm>
          <a:prstGeom prst="rect">
            <a:avLst/>
          </a:prstGeom>
        </p:spPr>
      </p:pic>
      <p:cxnSp>
        <p:nvCxnSpPr>
          <p:cNvPr id="12" name="Straight Connector 11"/>
          <p:cNvCxnSpPr/>
          <p:nvPr/>
        </p:nvCxnSpPr>
        <p:spPr bwMode="auto">
          <a:xfrm>
            <a:off x="5334000" y="1235152"/>
            <a:ext cx="0" cy="4724399"/>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838200" y="5355941"/>
            <a:ext cx="1726755" cy="830997"/>
          </a:xfrm>
          <a:prstGeom prst="rect">
            <a:avLst/>
          </a:prstGeom>
          <a:noFill/>
        </p:spPr>
        <p:txBody>
          <a:bodyPr wrap="none" rtlCol="0">
            <a:spAutoFit/>
          </a:bodyPr>
          <a:lstStyle/>
          <a:p>
            <a:pPr>
              <a:lnSpc>
                <a:spcPct val="120000"/>
              </a:lnSpc>
            </a:pPr>
            <a:r>
              <a:rPr lang="en-GB" sz="2000" baseline="0" dirty="0" smtClean="0">
                <a:solidFill>
                  <a:srgbClr val="000000"/>
                </a:solidFill>
              </a:rPr>
              <a:t>Midline</a:t>
            </a:r>
          </a:p>
          <a:p>
            <a:pPr>
              <a:lnSpc>
                <a:spcPct val="120000"/>
              </a:lnSpc>
            </a:pPr>
            <a:r>
              <a:rPr lang="en-GB" sz="2000" baseline="0" dirty="0" smtClean="0">
                <a:solidFill>
                  <a:srgbClr val="000000"/>
                </a:solidFill>
              </a:rPr>
              <a:t>on </a:t>
            </a:r>
            <a:r>
              <a:rPr lang="en-GB" sz="2000" baseline="0" dirty="0" smtClean="0"/>
              <a:t>the</a:t>
            </a:r>
            <a:r>
              <a:rPr lang="en-GB" sz="2000" baseline="0" dirty="0" smtClean="0">
                <a:solidFill>
                  <a:srgbClr val="000000"/>
                </a:solidFill>
              </a:rPr>
              <a:t> bone</a:t>
            </a:r>
          </a:p>
        </p:txBody>
      </p:sp>
    </p:spTree>
    <p:extLst>
      <p:ext uri="{BB962C8B-B14F-4D97-AF65-F5344CB8AC3E}">
        <p14:creationId xmlns:p14="http://schemas.microsoft.com/office/powerpoint/2010/main" val="3715116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Distal Femur Site Identification - Pediatrics</a:t>
            </a:r>
            <a:endParaRPr lang="en-US" b="1" dirty="0"/>
          </a:p>
        </p:txBody>
      </p:sp>
      <p:sp>
        <p:nvSpPr>
          <p:cNvPr id="9" name="Content Placeholder 5"/>
          <p:cNvSpPr txBox="1">
            <a:spLocks/>
          </p:cNvSpPr>
          <p:nvPr/>
        </p:nvSpPr>
        <p:spPr>
          <a:xfrm>
            <a:off x="275165" y="1247382"/>
            <a:ext cx="4072455" cy="817042"/>
          </a:xfrm>
          <a:prstGeom prst="rect">
            <a:avLst/>
          </a:prstGeom>
        </p:spPr>
        <p:txBody>
          <a:bodyPr/>
          <a:lstStyle>
            <a:lvl1pPr marL="228600" marR="0" indent="-228600" algn="l" defTabSz="914400" rtl="0" eaLnBrk="0" fontAlgn="base" latinLnBrk="0" hangingPunct="0">
              <a:lnSpc>
                <a:spcPct val="100000"/>
              </a:lnSpc>
              <a:spcBef>
                <a:spcPct val="10000"/>
              </a:spcBef>
              <a:spcAft>
                <a:spcPct val="0"/>
              </a:spcAft>
              <a:buClr>
                <a:srgbClr val="374673"/>
              </a:buClr>
              <a:buSzTx/>
              <a:buFont typeface="Arial"/>
              <a:buChar char="•"/>
              <a:tabLst/>
              <a:defRPr sz="1600" kern="1200">
                <a:solidFill>
                  <a:schemeClr val="tx2"/>
                </a:solidFill>
                <a:latin typeface="+mn-lt"/>
                <a:ea typeface="+mn-ea"/>
                <a:cs typeface="+mn-cs"/>
              </a:defRPr>
            </a:lvl1pPr>
            <a:lvl2pPr marL="227012" marR="0" indent="0" algn="l" defTabSz="914400" rtl="0" eaLnBrk="0" fontAlgn="base" latinLnBrk="0" hangingPunct="0">
              <a:lnSpc>
                <a:spcPct val="100000"/>
              </a:lnSpc>
              <a:spcBef>
                <a:spcPct val="10000"/>
              </a:spcBef>
              <a:spcAft>
                <a:spcPct val="0"/>
              </a:spcAft>
              <a:buClr>
                <a:srgbClr val="374673"/>
              </a:buClr>
              <a:buSzTx/>
              <a:buFont typeface="Arial"/>
              <a:buNone/>
              <a:tabLst/>
              <a:defRPr sz="600" kern="1200">
                <a:solidFill>
                  <a:schemeClr val="tx2"/>
                </a:solidFill>
                <a:latin typeface="+mn-lt"/>
                <a:ea typeface="+mn-ea"/>
                <a:cs typeface="+mn-cs"/>
              </a:defRPr>
            </a:lvl2pPr>
            <a:lvl3pPr marL="225425" marR="0" indent="0" algn="l" defTabSz="914400" rtl="0" eaLnBrk="0" fontAlgn="base" latinLnBrk="0" hangingPunct="0">
              <a:lnSpc>
                <a:spcPct val="100000"/>
              </a:lnSpc>
              <a:spcBef>
                <a:spcPct val="10000"/>
              </a:spcBef>
              <a:spcAft>
                <a:spcPct val="0"/>
              </a:spcAft>
              <a:buClr>
                <a:srgbClr val="374673"/>
              </a:buClr>
              <a:buSzPct val="75000"/>
              <a:buFont typeface="Arial" pitchFamily="34" charset="0"/>
              <a:buNone/>
              <a:tabLst/>
              <a:defRPr sz="1400" kern="1200">
                <a:solidFill>
                  <a:schemeClr val="tx2"/>
                </a:solidFill>
                <a:latin typeface="+mn-lt"/>
                <a:ea typeface="+mn-ea"/>
                <a:cs typeface="+mn-cs"/>
              </a:defRPr>
            </a:lvl3pPr>
            <a:lvl4pPr marL="685800" marR="0" indent="0" algn="l" defTabSz="914400" rtl="0" eaLnBrk="0" fontAlgn="base" latinLnBrk="0" hangingPunct="0">
              <a:lnSpc>
                <a:spcPct val="100000"/>
              </a:lnSpc>
              <a:spcBef>
                <a:spcPct val="10000"/>
              </a:spcBef>
              <a:spcAft>
                <a:spcPct val="0"/>
              </a:spcAft>
              <a:buClr>
                <a:srgbClr val="374673"/>
              </a:buClr>
              <a:buSzTx/>
              <a:buFontTx/>
              <a:buNone/>
              <a:tabLst/>
              <a:defRPr sz="2000" kern="1200">
                <a:solidFill>
                  <a:schemeClr val="tx2"/>
                </a:solidFill>
                <a:latin typeface="+mn-lt"/>
                <a:ea typeface="+mn-ea"/>
                <a:cs typeface="+mn-cs"/>
              </a:defRPr>
            </a:lvl4pPr>
            <a:lvl5pPr marL="1143000" marR="0" indent="-228600" algn="l" defTabSz="914400" rtl="0" eaLnBrk="0" fontAlgn="base" latinLnBrk="0" hangingPunct="0">
              <a:lnSpc>
                <a:spcPct val="100000"/>
              </a:lnSpc>
              <a:spcBef>
                <a:spcPct val="10000"/>
              </a:spcBef>
              <a:spcAft>
                <a:spcPct val="0"/>
              </a:spcAft>
              <a:buClr>
                <a:srgbClr val="374673"/>
              </a:buClr>
              <a:buSzPct val="75000"/>
              <a:buFont typeface="Arial"/>
              <a:buChar char="•"/>
              <a:tabLst/>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t>Secure the leg out-stretched</a:t>
            </a:r>
          </a:p>
          <a:p>
            <a:r>
              <a:rPr lang="en-US" sz="2000" dirty="0" smtClean="0"/>
              <a:t>Ensure the knee does not bend</a:t>
            </a:r>
            <a:endParaRPr lang="en-US" sz="2000" dirty="0"/>
          </a:p>
        </p:txBody>
      </p:sp>
      <p:pic>
        <p:nvPicPr>
          <p:cNvPr id="8" name="Content Placeholder 4"/>
          <p:cNvPicPr>
            <a:picLocks noChangeAspect="1"/>
          </p:cNvPicPr>
          <p:nvPr/>
        </p:nvPicPr>
        <p:blipFill rotWithShape="1">
          <a:blip r:embed="rId3" cstate="print">
            <a:extLst>
              <a:ext uri="{28A0092B-C50C-407E-A947-70E740481C1C}">
                <a14:useLocalDpi xmlns:a14="http://schemas.microsoft.com/office/drawing/2010/main" val="0"/>
              </a:ext>
            </a:extLst>
          </a:blip>
          <a:srcRect l="-895" t="11642" r="-2" b="2267"/>
          <a:stretch/>
        </p:blipFill>
        <p:spPr>
          <a:xfrm>
            <a:off x="177853" y="2216500"/>
            <a:ext cx="3976739" cy="4349125"/>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2950" b="1280"/>
          <a:stretch/>
        </p:blipFill>
        <p:spPr>
          <a:xfrm>
            <a:off x="4154592" y="1278274"/>
            <a:ext cx="4988962" cy="5034078"/>
          </a:xfrm>
          <a:prstGeom prst="rect">
            <a:avLst/>
          </a:prstGeom>
        </p:spPr>
      </p:pic>
    </p:spTree>
    <p:extLst>
      <p:ext uri="{BB962C8B-B14F-4D97-AF65-F5344CB8AC3E}">
        <p14:creationId xmlns:p14="http://schemas.microsoft.com/office/powerpoint/2010/main" val="26982886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ARROW</a:t>
            </a:r>
            <a:r>
              <a:rPr lang="en-GB" b="1" baseline="30000" dirty="0" smtClean="0"/>
              <a:t>®</a:t>
            </a:r>
            <a:r>
              <a:rPr lang="en-GB" b="1" dirty="0" smtClean="0"/>
              <a:t> EZ-IO</a:t>
            </a:r>
            <a:r>
              <a:rPr lang="en-GB" b="1" baseline="30000" dirty="0"/>
              <a:t>®</a:t>
            </a:r>
            <a:r>
              <a:rPr lang="en-GB" b="1" dirty="0"/>
              <a:t> Needle Set Selection</a:t>
            </a:r>
            <a:endParaRPr lang="en-US" b="1" dirty="0"/>
          </a:p>
        </p:txBody>
      </p:sp>
      <p:sp>
        <p:nvSpPr>
          <p:cNvPr id="3" name="Text Placeholder 2"/>
          <p:cNvSpPr>
            <a:spLocks noGrp="1"/>
          </p:cNvSpPr>
          <p:nvPr>
            <p:ph type="body" sz="quarter" idx="10"/>
          </p:nvPr>
        </p:nvSpPr>
        <p:spPr>
          <a:xfrm>
            <a:off x="228600" y="5942964"/>
            <a:ext cx="8915400" cy="657543"/>
          </a:xfrm>
          <a:solidFill>
            <a:schemeClr val="bg1"/>
          </a:solidFill>
        </p:spPr>
        <p:txBody>
          <a:bodyPr/>
          <a:lstStyle/>
          <a:p>
            <a:pPr marL="0" indent="0" algn="ctr">
              <a:buNone/>
            </a:pPr>
            <a:endParaRPr lang="en-US" dirty="0"/>
          </a:p>
        </p:txBody>
      </p:sp>
      <p:sp>
        <p:nvSpPr>
          <p:cNvPr id="4" name="Slide Number Placeholder 2"/>
          <p:cNvSpPr txBox="1">
            <a:spLocks/>
          </p:cNvSpPr>
          <p:nvPr/>
        </p:nvSpPr>
        <p:spPr>
          <a:xfrm>
            <a:off x="8229600" y="-477748"/>
            <a:ext cx="914400" cy="457200"/>
          </a:xfrm>
          <a:prstGeom prst="rect">
            <a:avLst/>
          </a:prstGeom>
        </p:spPr>
        <p:txBody>
          <a:bodyPr/>
          <a:lstStyle>
            <a:defPPr>
              <a:defRPr lang="en-US"/>
            </a:defPPr>
            <a:lvl1pPr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baseline="-250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baseline="-250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baseline="-250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baseline="-25000">
                <a:solidFill>
                  <a:schemeClr val="tx1"/>
                </a:solidFill>
                <a:latin typeface="Arial" charset="0"/>
                <a:ea typeface="ＭＳ Ｐゴシック" charset="0"/>
                <a:cs typeface="ＭＳ Ｐゴシック" charset="0"/>
              </a:defRPr>
            </a:lvl9pPr>
          </a:lstStyle>
          <a:p>
            <a:pPr algn="r">
              <a:defRPr/>
            </a:pPr>
            <a:fld id="{0E50C936-8944-8147-ADBF-FBE221037305}" type="slidenum">
              <a:rPr lang="en-US" smtClean="0"/>
              <a:pPr algn="r">
                <a:defRPr/>
              </a:pPr>
              <a:t>18</a:t>
            </a:fld>
            <a:endParaRPr lang="en-US" dirty="0"/>
          </a:p>
        </p:txBody>
      </p:sp>
      <p:sp>
        <p:nvSpPr>
          <p:cNvPr id="5" name="TextBox 4"/>
          <p:cNvSpPr txBox="1"/>
          <p:nvPr/>
        </p:nvSpPr>
        <p:spPr>
          <a:xfrm>
            <a:off x="562846" y="4926501"/>
            <a:ext cx="2438399" cy="1348061"/>
          </a:xfrm>
          <a:prstGeom prst="rect">
            <a:avLst/>
          </a:prstGeom>
          <a:solidFill>
            <a:schemeClr val="bg1"/>
          </a:solidFill>
        </p:spPr>
        <p:txBody>
          <a:bodyPr wrap="square" rtlCol="0">
            <a:spAutoFit/>
          </a:bodyPr>
          <a:lstStyle/>
          <a:p>
            <a:pPr algn="ctr">
              <a:lnSpc>
                <a:spcPct val="120000"/>
              </a:lnSpc>
            </a:pPr>
            <a:r>
              <a:rPr lang="en-US" sz="2000" baseline="0" dirty="0" smtClean="0">
                <a:solidFill>
                  <a:schemeClr val="accent4">
                    <a:lumMod val="50000"/>
                  </a:schemeClr>
                </a:solidFill>
              </a:rPr>
              <a:t>15 mm</a:t>
            </a:r>
          </a:p>
          <a:p>
            <a:pPr algn="ctr">
              <a:lnSpc>
                <a:spcPct val="120000"/>
              </a:lnSpc>
            </a:pPr>
            <a:r>
              <a:rPr lang="en-US" sz="1600" dirty="0" smtClean="0">
                <a:solidFill>
                  <a:schemeClr val="accent4">
                    <a:lumMod val="50000"/>
                  </a:schemeClr>
                </a:solidFill>
              </a:rPr>
              <a:t>15 gauge</a:t>
            </a:r>
            <a:endParaRPr lang="en-US" sz="1600" baseline="0" dirty="0" smtClean="0">
              <a:solidFill>
                <a:schemeClr val="accent4">
                  <a:lumMod val="50000"/>
                </a:schemeClr>
              </a:solidFill>
            </a:endParaRPr>
          </a:p>
          <a:p>
            <a:pPr algn="ctr">
              <a:lnSpc>
                <a:spcPct val="120000"/>
              </a:lnSpc>
            </a:pPr>
            <a:r>
              <a:rPr lang="en-US" sz="1600" baseline="0" dirty="0" smtClean="0">
                <a:solidFill>
                  <a:schemeClr val="accent4">
                    <a:lumMod val="50000"/>
                  </a:schemeClr>
                </a:solidFill>
              </a:rPr>
              <a:t>Indicated for patients weighing</a:t>
            </a:r>
            <a:r>
              <a:rPr lang="en-US" sz="1600" dirty="0" smtClean="0">
                <a:solidFill>
                  <a:schemeClr val="accent4">
                    <a:lumMod val="50000"/>
                  </a:schemeClr>
                </a:solidFill>
              </a:rPr>
              <a:t> </a:t>
            </a:r>
            <a:r>
              <a:rPr lang="en-US" sz="1600" baseline="0" dirty="0" smtClean="0">
                <a:solidFill>
                  <a:schemeClr val="accent4">
                    <a:lumMod val="50000"/>
                  </a:schemeClr>
                </a:solidFill>
              </a:rPr>
              <a:t>3-39 kg</a:t>
            </a:r>
          </a:p>
        </p:txBody>
      </p:sp>
      <p:sp>
        <p:nvSpPr>
          <p:cNvPr id="6" name="TextBox 5"/>
          <p:cNvSpPr txBox="1"/>
          <p:nvPr/>
        </p:nvSpPr>
        <p:spPr>
          <a:xfrm>
            <a:off x="3543299" y="4956980"/>
            <a:ext cx="2057399" cy="1643527"/>
          </a:xfrm>
          <a:prstGeom prst="rect">
            <a:avLst/>
          </a:prstGeom>
          <a:solidFill>
            <a:schemeClr val="bg1"/>
          </a:solidFill>
        </p:spPr>
        <p:txBody>
          <a:bodyPr wrap="square" rtlCol="0">
            <a:spAutoFit/>
          </a:bodyPr>
          <a:lstStyle/>
          <a:p>
            <a:pPr algn="ctr">
              <a:lnSpc>
                <a:spcPct val="120000"/>
              </a:lnSpc>
            </a:pPr>
            <a:r>
              <a:rPr lang="en-US" sz="2000" baseline="0" dirty="0" smtClean="0">
                <a:solidFill>
                  <a:schemeClr val="accent4">
                    <a:lumMod val="50000"/>
                  </a:schemeClr>
                </a:solidFill>
              </a:rPr>
              <a:t>25 mm</a:t>
            </a:r>
          </a:p>
          <a:p>
            <a:pPr algn="ctr">
              <a:lnSpc>
                <a:spcPct val="120000"/>
              </a:lnSpc>
            </a:pPr>
            <a:r>
              <a:rPr lang="en-US" sz="1600" dirty="0" smtClean="0">
                <a:solidFill>
                  <a:schemeClr val="accent4">
                    <a:lumMod val="50000"/>
                  </a:schemeClr>
                </a:solidFill>
              </a:rPr>
              <a:t>15 gauge</a:t>
            </a:r>
            <a:endParaRPr lang="en-US" sz="1600" baseline="0" dirty="0" smtClean="0">
              <a:solidFill>
                <a:schemeClr val="accent4">
                  <a:lumMod val="50000"/>
                </a:schemeClr>
              </a:solidFill>
            </a:endParaRPr>
          </a:p>
          <a:p>
            <a:pPr algn="ctr">
              <a:lnSpc>
                <a:spcPct val="120000"/>
              </a:lnSpc>
            </a:pPr>
            <a:r>
              <a:rPr lang="en-US" sz="1600" dirty="0" smtClean="0">
                <a:solidFill>
                  <a:schemeClr val="accent4">
                    <a:lumMod val="50000"/>
                  </a:schemeClr>
                </a:solidFill>
              </a:rPr>
              <a:t>Indicated for patients weighing    3 </a:t>
            </a:r>
            <a:r>
              <a:rPr lang="en-US" sz="1600" baseline="0" dirty="0" smtClean="0">
                <a:solidFill>
                  <a:schemeClr val="accent4">
                    <a:lumMod val="50000"/>
                  </a:schemeClr>
                </a:solidFill>
              </a:rPr>
              <a:t>kg or over</a:t>
            </a:r>
          </a:p>
        </p:txBody>
      </p:sp>
      <p:sp>
        <p:nvSpPr>
          <p:cNvPr id="7" name="TextBox 6"/>
          <p:cNvSpPr txBox="1"/>
          <p:nvPr/>
        </p:nvSpPr>
        <p:spPr>
          <a:xfrm>
            <a:off x="6490059" y="4956981"/>
            <a:ext cx="2286000" cy="1643527"/>
          </a:xfrm>
          <a:prstGeom prst="rect">
            <a:avLst/>
          </a:prstGeom>
          <a:solidFill>
            <a:schemeClr val="bg1"/>
          </a:solidFill>
        </p:spPr>
        <p:txBody>
          <a:bodyPr wrap="square" rtlCol="0">
            <a:spAutoFit/>
          </a:bodyPr>
          <a:lstStyle/>
          <a:p>
            <a:pPr algn="ctr">
              <a:lnSpc>
                <a:spcPct val="120000"/>
              </a:lnSpc>
            </a:pPr>
            <a:r>
              <a:rPr lang="en-US" sz="2000" baseline="0" dirty="0" smtClean="0">
                <a:solidFill>
                  <a:schemeClr val="accent4">
                    <a:lumMod val="50000"/>
                  </a:schemeClr>
                </a:solidFill>
              </a:rPr>
              <a:t>45 mm</a:t>
            </a:r>
          </a:p>
          <a:p>
            <a:pPr algn="ctr">
              <a:lnSpc>
                <a:spcPct val="120000"/>
              </a:lnSpc>
            </a:pPr>
            <a:r>
              <a:rPr lang="en-US" sz="1600" dirty="0" smtClean="0">
                <a:solidFill>
                  <a:schemeClr val="accent4">
                    <a:lumMod val="50000"/>
                  </a:schemeClr>
                </a:solidFill>
              </a:rPr>
              <a:t>15 gauge</a:t>
            </a:r>
            <a:endParaRPr lang="en-US" sz="1600" baseline="0" dirty="0" smtClean="0">
              <a:solidFill>
                <a:schemeClr val="accent4">
                  <a:lumMod val="50000"/>
                </a:schemeClr>
              </a:solidFill>
            </a:endParaRPr>
          </a:p>
          <a:p>
            <a:pPr algn="ctr">
              <a:lnSpc>
                <a:spcPct val="120000"/>
              </a:lnSpc>
            </a:pPr>
            <a:r>
              <a:rPr lang="en-US" sz="1600" baseline="0" dirty="0" smtClean="0">
                <a:solidFill>
                  <a:schemeClr val="accent4">
                    <a:lumMod val="50000"/>
                  </a:schemeClr>
                </a:solidFill>
              </a:rPr>
              <a:t>Indicated for patients weighing</a:t>
            </a:r>
            <a:r>
              <a:rPr lang="en-US" sz="1600" dirty="0" smtClean="0">
                <a:solidFill>
                  <a:schemeClr val="accent4">
                    <a:lumMod val="50000"/>
                  </a:schemeClr>
                </a:solidFill>
              </a:rPr>
              <a:t> </a:t>
            </a:r>
            <a:r>
              <a:rPr lang="en-US" sz="1600" baseline="0" dirty="0" smtClean="0">
                <a:solidFill>
                  <a:schemeClr val="accent4">
                    <a:lumMod val="50000"/>
                  </a:schemeClr>
                </a:solidFill>
              </a:rPr>
              <a:t>40 kg or over, excessive tissue depth</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995916"/>
            <a:ext cx="1702518" cy="3930585"/>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2275" y="2095880"/>
            <a:ext cx="1559449" cy="2861101"/>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1893" y="2607995"/>
            <a:ext cx="1160306" cy="2318506"/>
          </a:xfrm>
          <a:prstGeom prst="rect">
            <a:avLst/>
          </a:prstGeom>
        </p:spPr>
      </p:pic>
      <p:sp>
        <p:nvSpPr>
          <p:cNvPr id="11" name="Rectangle 10"/>
          <p:cNvSpPr/>
          <p:nvPr/>
        </p:nvSpPr>
        <p:spPr>
          <a:xfrm>
            <a:off x="381000" y="1358720"/>
            <a:ext cx="6620539" cy="923330"/>
          </a:xfrm>
          <a:prstGeom prst="rect">
            <a:avLst/>
          </a:prstGeom>
        </p:spPr>
        <p:txBody>
          <a:bodyPr wrap="square">
            <a:spAutoFit/>
          </a:bodyPr>
          <a:lstStyle/>
          <a:p>
            <a:pPr marL="285750" indent="-285750">
              <a:buFont typeface="Arial" panose="020B0604020202020204" pitchFamily="34" charset="0"/>
              <a:buChar char="•"/>
            </a:pPr>
            <a:r>
              <a:rPr lang="en-US" dirty="0">
                <a:solidFill>
                  <a:schemeClr val="accent4">
                    <a:lumMod val="50000"/>
                  </a:schemeClr>
                </a:solidFill>
              </a:rPr>
              <a:t>Clinical judgment should be used to determine appropriate needle set selection based on patient weight, anatomy and tissue depth overlying the insertion </a:t>
            </a:r>
            <a:r>
              <a:rPr lang="en-US" dirty="0" smtClean="0">
                <a:solidFill>
                  <a:schemeClr val="accent4">
                    <a:lumMod val="50000"/>
                  </a:schemeClr>
                </a:solidFill>
              </a:rPr>
              <a:t>site</a:t>
            </a:r>
            <a:endParaRPr lang="en-US" dirty="0">
              <a:solidFill>
                <a:schemeClr val="accent4">
                  <a:lumMod val="50000"/>
                </a:schemeClr>
              </a:solidFill>
            </a:endParaRPr>
          </a:p>
        </p:txBody>
      </p:sp>
    </p:spTree>
    <p:extLst>
      <p:ext uri="{BB962C8B-B14F-4D97-AF65-F5344CB8AC3E}">
        <p14:creationId xmlns:p14="http://schemas.microsoft.com/office/powerpoint/2010/main" val="35603316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5648338"/>
            <a:ext cx="8991600" cy="533400"/>
          </a:xfrm>
          <a:prstGeom prst="rect">
            <a:avLst/>
          </a:prstGeom>
          <a:solidFill>
            <a:schemeClr val="bg1"/>
          </a:solidFill>
        </p:spPr>
        <p:txBody>
          <a:bodyPr wrap="square" rtlCol="0">
            <a:spAutoFit/>
          </a:bodyPr>
          <a:lstStyle/>
          <a:p>
            <a:endParaRPr lang="en-US" dirty="0"/>
          </a:p>
        </p:txBody>
      </p:sp>
      <p:sp>
        <p:nvSpPr>
          <p:cNvPr id="2" name="Title 1"/>
          <p:cNvSpPr>
            <a:spLocks noGrp="1"/>
          </p:cNvSpPr>
          <p:nvPr>
            <p:ph type="title"/>
          </p:nvPr>
        </p:nvSpPr>
        <p:spPr/>
        <p:txBody>
          <a:bodyPr/>
          <a:lstStyle/>
          <a:p>
            <a:r>
              <a:rPr lang="en-US" b="1" dirty="0" smtClean="0"/>
              <a:t>Needle Set Selection</a:t>
            </a:r>
            <a:endParaRPr lang="en-US" b="1" dirty="0"/>
          </a:p>
        </p:txBody>
      </p:sp>
      <p:sp>
        <p:nvSpPr>
          <p:cNvPr id="3" name="Text Placeholder 2"/>
          <p:cNvSpPr>
            <a:spLocks noGrp="1"/>
          </p:cNvSpPr>
          <p:nvPr>
            <p:ph type="body" sz="quarter" idx="10"/>
          </p:nvPr>
        </p:nvSpPr>
        <p:spPr>
          <a:xfrm>
            <a:off x="102650" y="1143000"/>
            <a:ext cx="3478750" cy="838200"/>
          </a:xfrm>
        </p:spPr>
        <p:txBody>
          <a:bodyPr/>
          <a:lstStyle/>
          <a:p>
            <a:r>
              <a:rPr lang="en-US" dirty="0" smtClean="0"/>
              <a:t>Estimate tissue depth</a:t>
            </a:r>
          </a:p>
          <a:p>
            <a:r>
              <a:rPr lang="en-US" dirty="0" smtClean="0"/>
              <a:t>Confirm with 5 mm mark visible above the skin</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5564" b="1695"/>
          <a:stretch/>
        </p:blipFill>
        <p:spPr>
          <a:xfrm>
            <a:off x="1055528" y="2264053"/>
            <a:ext cx="1324356" cy="3810000"/>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3458" t="3333" r="2563" b="3333"/>
          <a:stretch/>
        </p:blipFill>
        <p:spPr>
          <a:xfrm>
            <a:off x="3332762" y="1443599"/>
            <a:ext cx="5811237" cy="4648989"/>
          </a:xfrm>
          <a:prstGeom prst="rect">
            <a:avLst/>
          </a:prstGeom>
        </p:spPr>
      </p:pic>
      <p:sp>
        <p:nvSpPr>
          <p:cNvPr id="8" name="Right Arrow 7"/>
          <p:cNvSpPr/>
          <p:nvPr/>
        </p:nvSpPr>
        <p:spPr>
          <a:xfrm>
            <a:off x="457200" y="3926737"/>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63218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Disclosure</a:t>
            </a:r>
            <a:endParaRPr lang="en-US" b="1" dirty="0"/>
          </a:p>
        </p:txBody>
      </p:sp>
      <p:sp>
        <p:nvSpPr>
          <p:cNvPr id="3" name="Text Placeholder 2"/>
          <p:cNvSpPr>
            <a:spLocks noGrp="1"/>
          </p:cNvSpPr>
          <p:nvPr>
            <p:ph type="body" sz="quarter" idx="10"/>
          </p:nvPr>
        </p:nvSpPr>
        <p:spPr>
          <a:xfrm>
            <a:off x="569914" y="1676400"/>
            <a:ext cx="8242898" cy="4558018"/>
          </a:xfrm>
        </p:spPr>
        <p:txBody>
          <a:bodyPr/>
          <a:lstStyle/>
          <a:p>
            <a:pPr marL="0" indent="0">
              <a:buNone/>
            </a:pPr>
            <a:r>
              <a:rPr lang="en-US" dirty="0"/>
              <a:t>Presenter Information </a:t>
            </a:r>
            <a:br>
              <a:rPr lang="en-US" dirty="0"/>
            </a:br>
            <a:r>
              <a:rPr lang="en-US" dirty="0"/>
              <a:t>&amp;</a:t>
            </a:r>
            <a:br>
              <a:rPr lang="en-US" dirty="0"/>
            </a:br>
            <a:r>
              <a:rPr lang="en-US" dirty="0"/>
              <a:t>Disclosure as applicable</a:t>
            </a:r>
          </a:p>
        </p:txBody>
      </p:sp>
    </p:spTree>
    <p:extLst>
      <p:ext uri="{BB962C8B-B14F-4D97-AF65-F5344CB8AC3E}">
        <p14:creationId xmlns:p14="http://schemas.microsoft.com/office/powerpoint/2010/main" val="22551496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Technique</a:t>
            </a:r>
            <a:endParaRPr lang="en-US" b="1" dirty="0"/>
          </a:p>
        </p:txBody>
      </p:sp>
      <p:sp>
        <p:nvSpPr>
          <p:cNvPr id="4" name="TextBox 3"/>
          <p:cNvSpPr txBox="1"/>
          <p:nvPr/>
        </p:nvSpPr>
        <p:spPr>
          <a:xfrm>
            <a:off x="365120" y="1336062"/>
            <a:ext cx="2438400" cy="1569660"/>
          </a:xfrm>
          <a:prstGeom prst="rect">
            <a:avLst/>
          </a:prstGeom>
          <a:solidFill>
            <a:schemeClr val="bg1"/>
          </a:solidFill>
        </p:spPr>
        <p:txBody>
          <a:bodyPr wrap="square" rtlCol="0">
            <a:spAutoFit/>
          </a:bodyPr>
          <a:lstStyle/>
          <a:p>
            <a:pPr marL="344488" indent="-344488">
              <a:lnSpc>
                <a:spcPct val="120000"/>
              </a:lnSpc>
              <a:buFont typeface="Arial" pitchFamily="34" charset="0"/>
              <a:buChar char="•"/>
            </a:pPr>
            <a:r>
              <a:rPr lang="en-US" sz="2000" baseline="0" dirty="0" smtClean="0">
                <a:solidFill>
                  <a:schemeClr val="accent4">
                    <a:lumMod val="50000"/>
                  </a:schemeClr>
                </a:solidFill>
              </a:rPr>
              <a:t>Precision</a:t>
            </a:r>
          </a:p>
          <a:p>
            <a:pPr marL="344488" indent="-344488">
              <a:lnSpc>
                <a:spcPct val="120000"/>
              </a:lnSpc>
              <a:buFont typeface="Arial" pitchFamily="34" charset="0"/>
              <a:buChar char="•"/>
            </a:pPr>
            <a:r>
              <a:rPr lang="en-US" sz="2000" baseline="0" dirty="0" smtClean="0">
                <a:solidFill>
                  <a:schemeClr val="accent4">
                    <a:lumMod val="50000"/>
                  </a:schemeClr>
                </a:solidFill>
              </a:rPr>
              <a:t>Control</a:t>
            </a:r>
          </a:p>
          <a:p>
            <a:pPr marL="344488" indent="-344488">
              <a:lnSpc>
                <a:spcPct val="120000"/>
              </a:lnSpc>
              <a:buFont typeface="Arial" pitchFamily="34" charset="0"/>
              <a:buChar char="•"/>
            </a:pPr>
            <a:r>
              <a:rPr lang="en-US" sz="2000" baseline="0" dirty="0" smtClean="0">
                <a:solidFill>
                  <a:schemeClr val="accent4">
                    <a:lumMod val="50000"/>
                  </a:schemeClr>
                </a:solidFill>
              </a:rPr>
              <a:t>Gentleness</a:t>
            </a:r>
          </a:p>
          <a:p>
            <a:pPr marL="344488" indent="-344488">
              <a:lnSpc>
                <a:spcPct val="120000"/>
              </a:lnSpc>
              <a:buFont typeface="Arial" pitchFamily="34" charset="0"/>
              <a:buChar char="•"/>
            </a:pPr>
            <a:r>
              <a:rPr lang="en-US" sz="2000" baseline="0" dirty="0" smtClean="0">
                <a:solidFill>
                  <a:schemeClr val="accent4">
                    <a:lumMod val="50000"/>
                  </a:schemeClr>
                </a:solidFill>
              </a:rPr>
              <a:t>Speed</a:t>
            </a:r>
          </a:p>
        </p:txBody>
      </p:sp>
      <p:pic>
        <p:nvPicPr>
          <p:cNvPr id="5" name="EZ-IO Egg Drill Sound Only.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cstate="print"/>
          <a:stretch>
            <a:fillRect/>
          </a:stretch>
        </p:blipFill>
        <p:spPr>
          <a:xfrm>
            <a:off x="2982686" y="973455"/>
            <a:ext cx="6172200" cy="4876800"/>
          </a:xfrm>
          <a:prstGeom prst="rect">
            <a:avLst/>
          </a:prstGeom>
        </p:spPr>
      </p:pic>
      <p:pic>
        <p:nvPicPr>
          <p:cNvPr id="6" name="Picture 16" descr="red dot needle"/>
          <p:cNvPicPr>
            <a:picLocks noChangeAspect="1" noChangeArrowheads="1"/>
          </p:cNvPicPr>
          <p:nvPr/>
        </p:nvPicPr>
        <p:blipFill>
          <a:blip r:embed="rId6" cstate="print"/>
          <a:srcRect/>
          <a:stretch>
            <a:fillRect/>
          </a:stretch>
        </p:blipFill>
        <p:spPr bwMode="auto">
          <a:xfrm>
            <a:off x="117189" y="3048000"/>
            <a:ext cx="2743200" cy="2346325"/>
          </a:xfrm>
          <a:prstGeom prst="rect">
            <a:avLst/>
          </a:prstGeom>
          <a:noFill/>
          <a:ln w="9525">
            <a:noFill/>
            <a:miter lim="800000"/>
            <a:headEnd/>
            <a:tailEnd/>
          </a:ln>
        </p:spPr>
      </p:pic>
      <p:sp>
        <p:nvSpPr>
          <p:cNvPr id="7" name="TextBox 6"/>
          <p:cNvSpPr txBox="1"/>
          <p:nvPr/>
        </p:nvSpPr>
        <p:spPr>
          <a:xfrm>
            <a:off x="193325" y="5480923"/>
            <a:ext cx="2677336" cy="400110"/>
          </a:xfrm>
          <a:prstGeom prst="rect">
            <a:avLst/>
          </a:prstGeom>
          <a:noFill/>
        </p:spPr>
        <p:txBody>
          <a:bodyPr wrap="none" rtlCol="0">
            <a:spAutoFit/>
          </a:bodyPr>
          <a:lstStyle/>
          <a:p>
            <a:r>
              <a:rPr lang="en-US" sz="2000" dirty="0" smtClean="0">
                <a:solidFill>
                  <a:schemeClr val="accent4">
                    <a:lumMod val="50000"/>
                  </a:schemeClr>
                </a:solidFill>
              </a:rPr>
              <a:t>Cross-section of bone</a:t>
            </a:r>
            <a:endParaRPr lang="en-US" sz="2000" dirty="0">
              <a:solidFill>
                <a:schemeClr val="accent4">
                  <a:lumMod val="50000"/>
                </a:schemeClr>
              </a:solidFill>
            </a:endParaRPr>
          </a:p>
        </p:txBody>
      </p:sp>
    </p:spTree>
    <p:extLst>
      <p:ext uri="{BB962C8B-B14F-4D97-AF65-F5344CB8AC3E}">
        <p14:creationId xmlns:p14="http://schemas.microsoft.com/office/powerpoint/2010/main" val="114815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55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p:cTn id="12"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Prepare Supplies</a:t>
            </a:r>
          </a:p>
        </p:txBody>
      </p:sp>
      <p:sp>
        <p:nvSpPr>
          <p:cNvPr id="8" name="Rectangle 7"/>
          <p:cNvSpPr/>
          <p:nvPr/>
        </p:nvSpPr>
        <p:spPr>
          <a:xfrm>
            <a:off x="685800" y="1232081"/>
            <a:ext cx="5174617" cy="2280624"/>
          </a:xfrm>
          <a:prstGeom prst="rect">
            <a:avLst/>
          </a:prstGeom>
          <a:solidFill>
            <a:schemeClr val="bg1"/>
          </a:solidFill>
        </p:spPr>
        <p:txBody>
          <a:bodyPr wrap="square">
            <a:spAutoFit/>
          </a:bodyPr>
          <a:lstStyle/>
          <a:p>
            <a:pPr>
              <a:lnSpc>
                <a:spcPct val="90000"/>
              </a:lnSpc>
              <a:buFont typeface="Arial" pitchFamily="34" charset="0"/>
              <a:buChar char="•"/>
            </a:pPr>
            <a:r>
              <a:rPr lang="en-US" sz="2000" dirty="0" smtClean="0">
                <a:solidFill>
                  <a:schemeClr val="accent4">
                    <a:lumMod val="50000"/>
                  </a:schemeClr>
                </a:solidFill>
              </a:rPr>
              <a:t>Prep </a:t>
            </a:r>
            <a:r>
              <a:rPr lang="en-US" sz="2000" dirty="0">
                <a:solidFill>
                  <a:schemeClr val="accent4">
                    <a:lumMod val="50000"/>
                  </a:schemeClr>
                </a:solidFill>
              </a:rPr>
              <a:t>site</a:t>
            </a:r>
          </a:p>
          <a:p>
            <a:pPr eaLnBrk="1" hangingPunct="1">
              <a:lnSpc>
                <a:spcPct val="90000"/>
              </a:lnSpc>
              <a:buFont typeface="Arial" pitchFamily="34" charset="0"/>
              <a:buChar char="•"/>
            </a:pPr>
            <a:r>
              <a:rPr lang="en-US" sz="2000" dirty="0" smtClean="0">
                <a:solidFill>
                  <a:schemeClr val="accent4">
                    <a:lumMod val="50000"/>
                  </a:schemeClr>
                </a:solidFill>
              </a:rPr>
              <a:t>Prepare supplies</a:t>
            </a:r>
          </a:p>
          <a:p>
            <a:pPr lvl="1">
              <a:lnSpc>
                <a:spcPct val="90000"/>
              </a:lnSpc>
              <a:buFont typeface="Arial" pitchFamily="34" charset="0"/>
              <a:buChar char="•"/>
            </a:pPr>
            <a:r>
              <a:rPr lang="en-US" sz="2000" dirty="0">
                <a:solidFill>
                  <a:schemeClr val="accent4">
                    <a:lumMod val="50000"/>
                  </a:schemeClr>
                </a:solidFill>
              </a:rPr>
              <a:t>Open </a:t>
            </a:r>
            <a:r>
              <a:rPr lang="en-US" sz="2000" dirty="0" smtClean="0">
                <a:solidFill>
                  <a:schemeClr val="accent4">
                    <a:lumMod val="50000"/>
                  </a:schemeClr>
                </a:solidFill>
              </a:rPr>
              <a:t>EZ-Stabilizer</a:t>
            </a:r>
            <a:r>
              <a:rPr lang="en-US" sz="2000" baseline="30000" dirty="0">
                <a:solidFill>
                  <a:schemeClr val="accent4">
                    <a:lumMod val="50000"/>
                  </a:schemeClr>
                </a:solidFill>
              </a:rPr>
              <a:t>®</a:t>
            </a:r>
            <a:r>
              <a:rPr lang="en-US" sz="2000" dirty="0">
                <a:solidFill>
                  <a:schemeClr val="accent4">
                    <a:lumMod val="50000"/>
                  </a:schemeClr>
                </a:solidFill>
              </a:rPr>
              <a:t> </a:t>
            </a:r>
            <a:r>
              <a:rPr lang="en-US" sz="2000" dirty="0" smtClean="0">
                <a:solidFill>
                  <a:schemeClr val="accent4">
                    <a:lumMod val="50000"/>
                  </a:schemeClr>
                </a:solidFill>
              </a:rPr>
              <a:t>Dressing</a:t>
            </a:r>
            <a:endParaRPr lang="en-US" sz="2000" dirty="0">
              <a:solidFill>
                <a:schemeClr val="accent4">
                  <a:lumMod val="50000"/>
                </a:schemeClr>
              </a:solidFill>
            </a:endParaRPr>
          </a:p>
          <a:p>
            <a:pPr lvl="1">
              <a:lnSpc>
                <a:spcPct val="90000"/>
              </a:lnSpc>
              <a:buFont typeface="Arial" pitchFamily="34" charset="0"/>
              <a:buChar char="•"/>
            </a:pPr>
            <a:r>
              <a:rPr lang="en-US" sz="2000" dirty="0">
                <a:solidFill>
                  <a:schemeClr val="accent4">
                    <a:lumMod val="50000"/>
                  </a:schemeClr>
                </a:solidFill>
              </a:rPr>
              <a:t>Prime the EZ-Connect</a:t>
            </a:r>
            <a:r>
              <a:rPr lang="en-US" sz="2000" baseline="30000" dirty="0">
                <a:solidFill>
                  <a:schemeClr val="accent4">
                    <a:lumMod val="50000"/>
                  </a:schemeClr>
                </a:solidFill>
              </a:rPr>
              <a:t>®</a:t>
            </a:r>
            <a:r>
              <a:rPr lang="en-US" sz="2000" dirty="0">
                <a:solidFill>
                  <a:schemeClr val="accent4">
                    <a:lumMod val="50000"/>
                  </a:schemeClr>
                </a:solidFill>
              </a:rPr>
              <a:t> Extension Set </a:t>
            </a:r>
          </a:p>
          <a:p>
            <a:pPr lvl="1">
              <a:lnSpc>
                <a:spcPct val="90000"/>
              </a:lnSpc>
              <a:buFont typeface="Arial" pitchFamily="34" charset="0"/>
              <a:buChar char="•"/>
            </a:pPr>
            <a:r>
              <a:rPr lang="en-US" sz="2000" dirty="0">
                <a:solidFill>
                  <a:schemeClr val="accent4">
                    <a:lumMod val="50000"/>
                  </a:schemeClr>
                </a:solidFill>
              </a:rPr>
              <a:t>Attach Needle Set to Driver</a:t>
            </a:r>
          </a:p>
          <a:p>
            <a:pPr eaLnBrk="1" hangingPunct="1">
              <a:lnSpc>
                <a:spcPct val="90000"/>
              </a:lnSpc>
              <a:buFont typeface="Arial" pitchFamily="34" charset="0"/>
              <a:buChar char="•"/>
            </a:pPr>
            <a:endParaRPr lang="en-US" sz="2000" dirty="0" smtClean="0">
              <a:solidFill>
                <a:schemeClr val="accent4">
                  <a:lumMod val="50000"/>
                </a:schemeClr>
              </a:solidFill>
            </a:endParaRPr>
          </a:p>
          <a:p>
            <a:pPr eaLnBrk="1" hangingPunct="1">
              <a:lnSpc>
                <a:spcPct val="90000"/>
              </a:lnSpc>
              <a:buFont typeface="Arial" pitchFamily="34" charset="0"/>
              <a:buChar char="•"/>
            </a:pPr>
            <a:endParaRPr lang="en-US" sz="2000" dirty="0">
              <a:solidFill>
                <a:schemeClr val="accent4">
                  <a:lumMod val="50000"/>
                </a:schemeClr>
              </a:solidFill>
            </a:endParaRPr>
          </a:p>
          <a:p>
            <a:pPr eaLnBrk="1" hangingPunct="1">
              <a:lnSpc>
                <a:spcPct val="90000"/>
              </a:lnSpc>
              <a:buFont typeface="Arial" pitchFamily="34" charset="0"/>
              <a:buChar char="•"/>
            </a:pPr>
            <a:endParaRPr lang="en-US" dirty="0" smtClean="0">
              <a:solidFill>
                <a:srgbClr val="595959"/>
              </a:solidFill>
            </a:endParaRPr>
          </a:p>
        </p:txBody>
      </p:sp>
      <p:pic>
        <p:nvPicPr>
          <p:cNvPr id="10" name="Picture 9"/>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4556" t="34445" r="4233" b="-3113"/>
          <a:stretch/>
        </p:blipFill>
        <p:spPr>
          <a:xfrm>
            <a:off x="685800" y="3050059"/>
            <a:ext cx="4729441" cy="2670311"/>
          </a:xfrm>
          <a:prstGeom prst="rect">
            <a:avLst/>
          </a:prstGeom>
          <a:effectLst>
            <a:softEdge rad="127000"/>
          </a:effec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360627" y="3048000"/>
            <a:ext cx="3887138" cy="3269979"/>
          </a:xfrm>
          <a:prstGeom prst="rect">
            <a:avLst/>
          </a:prstGeom>
        </p:spPr>
      </p:pic>
      <p:pic>
        <p:nvPicPr>
          <p:cNvPr id="11" name="Picture 4" descr="image0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275535">
            <a:off x="5552859" y="994522"/>
            <a:ext cx="2990112" cy="266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04072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Insertion Technique</a:t>
            </a:r>
            <a:endParaRPr lang="en-US" b="1" dirty="0"/>
          </a:p>
        </p:txBody>
      </p:sp>
      <p:pic>
        <p:nvPicPr>
          <p:cNvPr id="3" name="T-547 EZ-IO Proximal Humerus Insertion And Ez-stabilizer Applic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4825" y="1143000"/>
            <a:ext cx="8134350" cy="4572000"/>
          </a:xfrm>
          <a:prstGeom prst="rect">
            <a:avLst/>
          </a:prstGeom>
        </p:spPr>
      </p:pic>
    </p:spTree>
    <p:extLst>
      <p:ext uri="{BB962C8B-B14F-4D97-AF65-F5344CB8AC3E}">
        <p14:creationId xmlns:p14="http://schemas.microsoft.com/office/powerpoint/2010/main" val="982378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Insertion Completion</a:t>
            </a:r>
            <a:endParaRPr lang="en-US" b="1" dirty="0"/>
          </a:p>
        </p:txBody>
      </p:sp>
      <p:pic>
        <p:nvPicPr>
          <p:cNvPr id="7" name="Picture 6" descr="_DSC9238.jpg"/>
          <p:cNvPicPr>
            <a:picLocks noChangeAspect="1"/>
          </p:cNvPicPr>
          <p:nvPr/>
        </p:nvPicPr>
        <p:blipFill>
          <a:blip r:embed="rId3" cstate="print"/>
          <a:srcRect/>
          <a:stretch>
            <a:fillRect/>
          </a:stretch>
        </p:blipFill>
        <p:spPr bwMode="auto">
          <a:xfrm>
            <a:off x="576288" y="4836232"/>
            <a:ext cx="4343400" cy="694944"/>
          </a:xfrm>
          <a:prstGeom prst="rect">
            <a:avLst/>
          </a:prstGeom>
          <a:noFill/>
          <a:ln w="9525">
            <a:noFill/>
            <a:miter lim="800000"/>
            <a:headEnd/>
            <a:tailEnd/>
          </a:ln>
        </p:spPr>
      </p:pic>
      <p:sp>
        <p:nvSpPr>
          <p:cNvPr id="8" name="Slide Number Placeholder 2"/>
          <p:cNvSpPr txBox="1">
            <a:spLocks/>
          </p:cNvSpPr>
          <p:nvPr/>
        </p:nvSpPr>
        <p:spPr>
          <a:xfrm>
            <a:off x="8235599" y="-477748"/>
            <a:ext cx="914400" cy="457200"/>
          </a:xfrm>
          <a:prstGeom prst="rect">
            <a:avLst/>
          </a:prstGeom>
        </p:spPr>
        <p:txBody>
          <a:bodyPr/>
          <a:lstStyle>
            <a:defPPr>
              <a:defRPr lang="en-US"/>
            </a:defPPr>
            <a:lvl1pPr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baseline="-250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baseline="-250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baseline="-250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baseline="-25000">
                <a:solidFill>
                  <a:schemeClr val="tx1"/>
                </a:solidFill>
                <a:latin typeface="Arial" charset="0"/>
                <a:ea typeface="ＭＳ Ｐゴシック" charset="0"/>
                <a:cs typeface="ＭＳ Ｐゴシック" charset="0"/>
              </a:defRPr>
            </a:lvl9pPr>
          </a:lstStyle>
          <a:p>
            <a:pPr algn="r">
              <a:defRPr/>
            </a:pPr>
            <a:fld id="{0E50C936-8944-8147-ADBF-FBE221037305}" type="slidenum">
              <a:rPr lang="en-US" smtClean="0"/>
              <a:pPr algn="r">
                <a:defRPr/>
              </a:pPr>
              <a:t>23</a:t>
            </a:fld>
            <a:endParaRPr lang="en-US" dirty="0"/>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26667" t="26667" r="25833" b="-2222"/>
          <a:stretch/>
        </p:blipFill>
        <p:spPr>
          <a:xfrm>
            <a:off x="5187599" y="1317171"/>
            <a:ext cx="3985709" cy="4754880"/>
          </a:xfrm>
          <a:prstGeom prst="rect">
            <a:avLst/>
          </a:prstGeom>
        </p:spPr>
      </p:pic>
      <p:sp>
        <p:nvSpPr>
          <p:cNvPr id="10" name="Rectangle 9"/>
          <p:cNvSpPr/>
          <p:nvPr/>
        </p:nvSpPr>
        <p:spPr>
          <a:xfrm>
            <a:off x="271488" y="1524000"/>
            <a:ext cx="4953000" cy="2923877"/>
          </a:xfrm>
          <a:prstGeom prst="rect">
            <a:avLst/>
          </a:prstGeom>
          <a:solidFill>
            <a:schemeClr val="bg1"/>
          </a:solidFill>
        </p:spPr>
        <p:txBody>
          <a:bodyPr wrap="square">
            <a:spAutoFit/>
          </a:bodyPr>
          <a:lstStyle/>
          <a:p>
            <a:pPr marL="266700" indent="-266700" eaLnBrk="1" hangingPunct="1">
              <a:lnSpc>
                <a:spcPct val="120000"/>
              </a:lnSpc>
              <a:spcAft>
                <a:spcPts val="1200"/>
              </a:spcAft>
              <a:buBlip>
                <a:blip r:embed="rId5"/>
              </a:buBlip>
            </a:pPr>
            <a:r>
              <a:rPr lang="en-US" sz="2000" baseline="0" dirty="0" smtClean="0">
                <a:solidFill>
                  <a:srgbClr val="000000"/>
                </a:solidFill>
              </a:rPr>
              <a:t>Stabilize hub </a:t>
            </a:r>
            <a:r>
              <a:rPr lang="en-US" sz="2000" dirty="0" smtClean="0">
                <a:solidFill>
                  <a:srgbClr val="000000"/>
                </a:solidFill>
              </a:rPr>
              <a:t>and</a:t>
            </a:r>
            <a:r>
              <a:rPr lang="en-US" sz="2000" baseline="0" dirty="0" smtClean="0">
                <a:solidFill>
                  <a:srgbClr val="000000"/>
                </a:solidFill>
              </a:rPr>
              <a:t> remove driver</a:t>
            </a:r>
          </a:p>
          <a:p>
            <a:pPr marL="266700" indent="-266700" eaLnBrk="1" hangingPunct="1">
              <a:lnSpc>
                <a:spcPct val="120000"/>
              </a:lnSpc>
              <a:spcAft>
                <a:spcPts val="1200"/>
              </a:spcAft>
              <a:buBlip>
                <a:blip r:embed="rId5"/>
              </a:buBlip>
            </a:pPr>
            <a:r>
              <a:rPr lang="en-US" sz="2000" baseline="0" dirty="0" smtClean="0">
                <a:solidFill>
                  <a:srgbClr val="000000"/>
                </a:solidFill>
              </a:rPr>
              <a:t>Remove stylet</a:t>
            </a:r>
          </a:p>
          <a:p>
            <a:pPr marL="266700" indent="-266700">
              <a:lnSpc>
                <a:spcPct val="120000"/>
              </a:lnSpc>
              <a:spcAft>
                <a:spcPts val="1200"/>
              </a:spcAft>
              <a:buBlip>
                <a:blip r:embed="rId5"/>
              </a:buBlip>
            </a:pPr>
            <a:r>
              <a:rPr lang="en-GB" sz="2000" baseline="0" dirty="0" smtClean="0">
                <a:solidFill>
                  <a:srgbClr val="000000"/>
                </a:solidFill>
              </a:rPr>
              <a:t>Apply EZ-Stabilizer</a:t>
            </a:r>
            <a:r>
              <a:rPr lang="en-US" sz="2000" baseline="30000" dirty="0"/>
              <a:t>®</a:t>
            </a:r>
            <a:r>
              <a:rPr lang="en-GB" sz="2000" baseline="0" dirty="0" smtClean="0">
                <a:solidFill>
                  <a:srgbClr val="000000"/>
                </a:solidFill>
              </a:rPr>
              <a:t> Dressing</a:t>
            </a:r>
          </a:p>
          <a:p>
            <a:pPr marL="266700" indent="-266700">
              <a:lnSpc>
                <a:spcPct val="120000"/>
              </a:lnSpc>
              <a:spcAft>
                <a:spcPts val="1200"/>
              </a:spcAft>
              <a:buBlip>
                <a:blip r:embed="rId5"/>
              </a:buBlip>
            </a:pPr>
            <a:r>
              <a:rPr lang="en-GB" sz="2000" dirty="0" smtClean="0">
                <a:solidFill>
                  <a:srgbClr val="000000"/>
                </a:solidFill>
              </a:rPr>
              <a:t>Firmly attach primed EZ-Connect</a:t>
            </a:r>
            <a:r>
              <a:rPr lang="en-US" sz="2000" baseline="30000" dirty="0" smtClean="0"/>
              <a:t>® </a:t>
            </a:r>
            <a:r>
              <a:rPr lang="en-US" sz="2000" dirty="0"/>
              <a:t>E</a:t>
            </a:r>
            <a:r>
              <a:rPr lang="en-US" sz="2000" dirty="0" smtClean="0"/>
              <a:t>xtension Set</a:t>
            </a:r>
            <a:endParaRPr lang="en-GB" sz="2000" baseline="0" dirty="0" smtClean="0">
              <a:solidFill>
                <a:srgbClr val="000000"/>
              </a:solidFill>
            </a:endParaRPr>
          </a:p>
          <a:p>
            <a:pPr marL="266700" indent="-266700">
              <a:lnSpc>
                <a:spcPct val="120000"/>
              </a:lnSpc>
              <a:spcAft>
                <a:spcPts val="1200"/>
              </a:spcAft>
              <a:buBlip>
                <a:blip r:embed="rId5"/>
              </a:buBlip>
            </a:pPr>
            <a:r>
              <a:rPr lang="en-GB" sz="2000" baseline="0" dirty="0" smtClean="0">
                <a:solidFill>
                  <a:srgbClr val="000000"/>
                </a:solidFill>
              </a:rPr>
              <a:t>Place wrist band</a:t>
            </a:r>
            <a:endParaRPr lang="en-US" sz="2000" baseline="0" dirty="0" smtClean="0">
              <a:solidFill>
                <a:srgbClr val="000000"/>
              </a:solidFill>
            </a:endParaRPr>
          </a:p>
        </p:txBody>
      </p:sp>
      <p:sp>
        <p:nvSpPr>
          <p:cNvPr id="12" name="Slide Number Placeholder 2"/>
          <p:cNvSpPr txBox="1">
            <a:spLocks/>
          </p:cNvSpPr>
          <p:nvPr/>
        </p:nvSpPr>
        <p:spPr>
          <a:xfrm>
            <a:off x="8212290" y="-499519"/>
            <a:ext cx="914400" cy="457200"/>
          </a:xfrm>
          <a:prstGeom prst="rect">
            <a:avLst/>
          </a:prstGeom>
        </p:spPr>
        <p:txBody>
          <a:bodyPr/>
          <a:lstStyle>
            <a:defPPr>
              <a:defRPr lang="en-US"/>
            </a:defPPr>
            <a:lvl1pPr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baseline="-250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baseline="-250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baseline="-250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baseline="-25000">
                <a:solidFill>
                  <a:schemeClr val="tx1"/>
                </a:solidFill>
                <a:latin typeface="Arial" charset="0"/>
                <a:ea typeface="ＭＳ Ｐゴシック" charset="0"/>
                <a:cs typeface="ＭＳ Ｐゴシック" charset="0"/>
              </a:defRPr>
            </a:lvl9pPr>
          </a:lstStyle>
          <a:p>
            <a:pPr algn="r">
              <a:defRPr/>
            </a:pPr>
            <a:fld id="{0E50C936-8944-8147-ADBF-FBE221037305}" type="slidenum">
              <a:rPr lang="en-US" smtClean="0"/>
              <a:pPr algn="r">
                <a:defRPr/>
              </a:pPr>
              <a:t>23</a:t>
            </a:fld>
            <a:endParaRPr lang="en-US" dirty="0"/>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26667" t="26667" r="25833" b="-2222"/>
          <a:stretch/>
        </p:blipFill>
        <p:spPr>
          <a:xfrm>
            <a:off x="5164290" y="1295400"/>
            <a:ext cx="3985709" cy="4754880"/>
          </a:xfrm>
          <a:prstGeom prst="rect">
            <a:avLst/>
          </a:prstGeom>
        </p:spPr>
      </p:pic>
    </p:spTree>
    <p:extLst>
      <p:ext uri="{BB962C8B-B14F-4D97-AF65-F5344CB8AC3E}">
        <p14:creationId xmlns:p14="http://schemas.microsoft.com/office/powerpoint/2010/main" val="5282233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Rapid Normal Saline Flush</a:t>
            </a:r>
            <a:endParaRPr lang="en-US" b="1" dirty="0"/>
          </a:p>
        </p:txBody>
      </p:sp>
      <p:sp>
        <p:nvSpPr>
          <p:cNvPr id="4" name="Slide Number Placeholder 2"/>
          <p:cNvSpPr txBox="1">
            <a:spLocks/>
          </p:cNvSpPr>
          <p:nvPr/>
        </p:nvSpPr>
        <p:spPr>
          <a:xfrm>
            <a:off x="8229600" y="-477748"/>
            <a:ext cx="914400" cy="457200"/>
          </a:xfrm>
          <a:prstGeom prst="rect">
            <a:avLst/>
          </a:prstGeom>
        </p:spPr>
        <p:txBody>
          <a:bodyPr/>
          <a:lstStyle>
            <a:defPPr>
              <a:defRPr lang="en-US"/>
            </a:defPPr>
            <a:lvl1pPr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baseline="-250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baseline="-250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baseline="-250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baseline="-25000">
                <a:solidFill>
                  <a:schemeClr val="tx1"/>
                </a:solidFill>
                <a:latin typeface="Arial" charset="0"/>
                <a:ea typeface="ＭＳ Ｐゴシック" charset="0"/>
                <a:cs typeface="ＭＳ Ｐゴシック" charset="0"/>
              </a:defRPr>
            </a:lvl9pPr>
          </a:lstStyle>
          <a:p>
            <a:pPr algn="r">
              <a:defRPr/>
            </a:pPr>
            <a:fld id="{0E50C936-8944-8147-ADBF-FBE221037305}" type="slidenum">
              <a:rPr lang="en-US" smtClean="0"/>
              <a:pPr algn="r">
                <a:defRPr/>
              </a:pPr>
              <a:t>24</a:t>
            </a:fld>
            <a:endParaRPr lang="en-US" dirty="0"/>
          </a:p>
        </p:txBody>
      </p:sp>
      <p:sp>
        <p:nvSpPr>
          <p:cNvPr id="6" name="Rectangle 5"/>
          <p:cNvSpPr/>
          <p:nvPr/>
        </p:nvSpPr>
        <p:spPr>
          <a:xfrm>
            <a:off x="840414" y="5562289"/>
            <a:ext cx="6966285" cy="461665"/>
          </a:xfrm>
          <a:prstGeom prst="rect">
            <a:avLst/>
          </a:prstGeom>
          <a:solidFill>
            <a:schemeClr val="bg1"/>
          </a:solidFill>
        </p:spPr>
        <p:txBody>
          <a:bodyPr wrap="square">
            <a:spAutoFit/>
          </a:bodyPr>
          <a:lstStyle/>
          <a:p>
            <a:pPr eaLnBrk="1" hangingPunct="1">
              <a:lnSpc>
                <a:spcPct val="120000"/>
              </a:lnSpc>
              <a:spcAft>
                <a:spcPts val="1200"/>
              </a:spcAft>
            </a:pPr>
            <a:r>
              <a:rPr lang="en-GB" sz="2000" baseline="0" dirty="0" smtClean="0">
                <a:solidFill>
                  <a:srgbClr val="000000"/>
                </a:solidFill>
              </a:rPr>
              <a:t>Consider for blood typing and other </a:t>
            </a:r>
            <a:r>
              <a:rPr lang="en-GB" sz="2000" dirty="0" smtClean="0">
                <a:solidFill>
                  <a:srgbClr val="000000"/>
                </a:solidFill>
              </a:rPr>
              <a:t>commonly ordered labs</a:t>
            </a:r>
            <a:endParaRPr lang="en-GB" sz="2000" baseline="0" dirty="0" smtClean="0">
              <a:solidFill>
                <a:srgbClr val="000000"/>
              </a:solidFill>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667" t="23628" r="9991" b="6855"/>
          <a:stretch/>
        </p:blipFill>
        <p:spPr>
          <a:xfrm>
            <a:off x="68178" y="1752600"/>
            <a:ext cx="5113422" cy="3124200"/>
          </a:xfrm>
          <a:prstGeom prst="rect">
            <a:avLst/>
          </a:prstGeom>
        </p:spPr>
      </p:pic>
      <p:sp>
        <p:nvSpPr>
          <p:cNvPr id="8" name="TextBox 7"/>
          <p:cNvSpPr txBox="1"/>
          <p:nvPr/>
        </p:nvSpPr>
        <p:spPr>
          <a:xfrm>
            <a:off x="5719010" y="1156518"/>
            <a:ext cx="3003885" cy="424732"/>
          </a:xfrm>
          <a:prstGeom prst="rect">
            <a:avLst/>
          </a:prstGeom>
          <a:noFill/>
        </p:spPr>
        <p:txBody>
          <a:bodyPr wrap="square" rtlCol="0">
            <a:spAutoFit/>
          </a:bodyPr>
          <a:lstStyle/>
          <a:p>
            <a:pPr>
              <a:lnSpc>
                <a:spcPct val="120000"/>
              </a:lnSpc>
            </a:pPr>
            <a:r>
              <a:rPr lang="en-GB" dirty="0">
                <a:solidFill>
                  <a:srgbClr val="000000"/>
                </a:solidFill>
              </a:rPr>
              <a:t>Infants &amp; Children</a:t>
            </a:r>
            <a:r>
              <a:rPr lang="en-GB" dirty="0" smtClean="0">
                <a:solidFill>
                  <a:srgbClr val="000000"/>
                </a:solidFill>
              </a:rPr>
              <a:t>:  </a:t>
            </a:r>
            <a:r>
              <a:rPr lang="en-GB" dirty="0">
                <a:solidFill>
                  <a:srgbClr val="000000"/>
                </a:solidFill>
              </a:rPr>
              <a:t>2-5 </a:t>
            </a:r>
            <a:r>
              <a:rPr lang="en-GB" dirty="0" smtClean="0">
                <a:solidFill>
                  <a:srgbClr val="000000"/>
                </a:solidFill>
              </a:rPr>
              <a:t>mL</a:t>
            </a:r>
            <a:endParaRPr lang="en-GB" dirty="0">
              <a:solidFill>
                <a:srgbClr val="000000"/>
              </a:solidFill>
            </a:endParaRPr>
          </a:p>
        </p:txBody>
      </p:sp>
      <p:sp>
        <p:nvSpPr>
          <p:cNvPr id="7" name="Rectangle 6"/>
          <p:cNvSpPr/>
          <p:nvPr/>
        </p:nvSpPr>
        <p:spPr>
          <a:xfrm>
            <a:off x="1580146" y="1157166"/>
            <a:ext cx="2089485" cy="461665"/>
          </a:xfrm>
          <a:prstGeom prst="rect">
            <a:avLst/>
          </a:prstGeom>
        </p:spPr>
        <p:txBody>
          <a:bodyPr wrap="square">
            <a:spAutoFit/>
          </a:bodyPr>
          <a:lstStyle/>
          <a:p>
            <a:pPr>
              <a:lnSpc>
                <a:spcPct val="120000"/>
              </a:lnSpc>
            </a:pPr>
            <a:r>
              <a:rPr lang="en-GB" sz="2000" baseline="0" dirty="0" smtClean="0">
                <a:solidFill>
                  <a:srgbClr val="000000"/>
                </a:solidFill>
              </a:rPr>
              <a:t>Adults:  5-10 mL</a:t>
            </a:r>
            <a:endParaRPr lang="en-GB" sz="2000" dirty="0" smtClean="0">
              <a:solidFill>
                <a:srgbClr val="000000"/>
              </a:solidFill>
            </a:endParaRP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7990" t="7778" r="9816" b="2222"/>
          <a:stretch/>
        </p:blipFill>
        <p:spPr>
          <a:xfrm>
            <a:off x="6168968" y="1581250"/>
            <a:ext cx="2103967" cy="3787140"/>
          </a:xfrm>
          <a:prstGeom prst="rect">
            <a:avLst/>
          </a:prstGeom>
        </p:spPr>
      </p:pic>
      <p:cxnSp>
        <p:nvCxnSpPr>
          <p:cNvPr id="10" name="Straight Connector 9"/>
          <p:cNvCxnSpPr/>
          <p:nvPr/>
        </p:nvCxnSpPr>
        <p:spPr>
          <a:xfrm>
            <a:off x="5181600" y="1752600"/>
            <a:ext cx="0" cy="361579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01172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Infusion &amp; Medications</a:t>
            </a:r>
            <a:endParaRPr lang="en-US" b="1" dirty="0"/>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4581" t="1112" r="907" b="4048"/>
          <a:stretch/>
        </p:blipFill>
        <p:spPr>
          <a:xfrm>
            <a:off x="3786359" y="990600"/>
            <a:ext cx="5357641" cy="4972016"/>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1" r="-6462" b="-1547"/>
          <a:stretch/>
        </p:blipFill>
        <p:spPr>
          <a:xfrm>
            <a:off x="123231" y="3352800"/>
            <a:ext cx="3273264" cy="2725223"/>
          </a:xfrm>
          <a:prstGeom prst="rect">
            <a:avLst/>
          </a:prstGeom>
          <a:solidFill>
            <a:schemeClr val="bg1"/>
          </a:solidFill>
        </p:spPr>
      </p:pic>
      <p:sp>
        <p:nvSpPr>
          <p:cNvPr id="5" name="Rectangle 4"/>
          <p:cNvSpPr/>
          <p:nvPr/>
        </p:nvSpPr>
        <p:spPr>
          <a:xfrm>
            <a:off x="816115" y="1600200"/>
            <a:ext cx="7014883" cy="1320361"/>
          </a:xfrm>
          <a:prstGeom prst="rect">
            <a:avLst/>
          </a:prstGeom>
        </p:spPr>
        <p:txBody>
          <a:bodyPr wrap="square">
            <a:spAutoFit/>
          </a:bodyPr>
          <a:lstStyle/>
          <a:p>
            <a:pPr marL="285750" indent="-285750">
              <a:spcAft>
                <a:spcPts val="600"/>
              </a:spcAft>
              <a:buFont typeface="Arial" panose="020B0604020202020204" pitchFamily="34" charset="0"/>
              <a:buChar char="•"/>
            </a:pPr>
            <a:r>
              <a:rPr lang="en-GB" sz="2200" dirty="0">
                <a:solidFill>
                  <a:schemeClr val="accent4">
                    <a:lumMod val="50000"/>
                  </a:schemeClr>
                </a:solidFill>
              </a:rPr>
              <a:t>For optimal </a:t>
            </a:r>
            <a:r>
              <a:rPr lang="en-GB" sz="2200" dirty="0" smtClean="0">
                <a:solidFill>
                  <a:schemeClr val="accent4">
                    <a:lumMod val="50000"/>
                  </a:schemeClr>
                </a:solidFill>
              </a:rPr>
              <a:t>flow infuse </a:t>
            </a:r>
            <a:r>
              <a:rPr lang="en-GB" sz="2200" dirty="0">
                <a:solidFill>
                  <a:schemeClr val="accent4">
                    <a:lumMod val="50000"/>
                  </a:schemeClr>
                </a:solidFill>
              </a:rPr>
              <a:t>with pressure</a:t>
            </a:r>
          </a:p>
          <a:p>
            <a:pPr marL="285750" indent="-285750">
              <a:lnSpc>
                <a:spcPct val="120000"/>
              </a:lnSpc>
              <a:spcAft>
                <a:spcPts val="1200"/>
              </a:spcAft>
              <a:buFont typeface="Arial" panose="020B0604020202020204" pitchFamily="34" charset="0"/>
              <a:buChar char="•"/>
            </a:pPr>
            <a:r>
              <a:rPr lang="en-US" sz="2200" dirty="0" smtClean="0">
                <a:solidFill>
                  <a:schemeClr val="accent4">
                    <a:lumMod val="50000"/>
                  </a:schemeClr>
                </a:solidFill>
              </a:rPr>
              <a:t>Administer medications in same dose, rate and concentration as given via </a:t>
            </a:r>
            <a:r>
              <a:rPr lang="en-US" sz="2200" dirty="0">
                <a:solidFill>
                  <a:schemeClr val="accent4">
                    <a:lumMod val="50000"/>
                  </a:schemeClr>
                </a:solidFill>
              </a:rPr>
              <a:t>peripheral IV</a:t>
            </a:r>
          </a:p>
        </p:txBody>
      </p:sp>
      <p:cxnSp>
        <p:nvCxnSpPr>
          <p:cNvPr id="4" name="Straight Connector 3"/>
          <p:cNvCxnSpPr/>
          <p:nvPr/>
        </p:nvCxnSpPr>
        <p:spPr>
          <a:xfrm flipH="1">
            <a:off x="3581400" y="3127976"/>
            <a:ext cx="0" cy="283464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88201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Pain Management</a:t>
            </a:r>
            <a:endParaRPr lang="en-US" b="1" dirty="0"/>
          </a:p>
        </p:txBody>
      </p:sp>
      <p:sp>
        <p:nvSpPr>
          <p:cNvPr id="3" name="Text Placeholder 2"/>
          <p:cNvSpPr>
            <a:spLocks noGrp="1"/>
          </p:cNvSpPr>
          <p:nvPr>
            <p:ph type="body" sz="quarter" idx="10"/>
          </p:nvPr>
        </p:nvSpPr>
        <p:spPr>
          <a:xfrm>
            <a:off x="382771" y="1447800"/>
            <a:ext cx="8242898" cy="4558018"/>
          </a:xfrm>
        </p:spPr>
        <p:txBody>
          <a:bodyPr/>
          <a:lstStyle/>
          <a:p>
            <a:endParaRPr lang="en-US" dirty="0"/>
          </a:p>
        </p:txBody>
      </p:sp>
      <p:grpSp>
        <p:nvGrpSpPr>
          <p:cNvPr id="4" name="Group 3"/>
          <p:cNvGrpSpPr/>
          <p:nvPr/>
        </p:nvGrpSpPr>
        <p:grpSpPr>
          <a:xfrm>
            <a:off x="382772" y="1200821"/>
            <a:ext cx="8410368" cy="4804997"/>
            <a:chOff x="461500" y="1416920"/>
            <a:chExt cx="7508232" cy="4203379"/>
          </a:xfrm>
          <a:solidFill>
            <a:schemeClr val="accent1">
              <a:lumMod val="75000"/>
            </a:schemeClr>
          </a:solidFill>
        </p:grpSpPr>
        <p:sp>
          <p:nvSpPr>
            <p:cNvPr id="5" name="Freeform 4"/>
            <p:cNvSpPr/>
            <p:nvPr/>
          </p:nvSpPr>
          <p:spPr>
            <a:xfrm>
              <a:off x="461500" y="2275422"/>
              <a:ext cx="7508232" cy="891540"/>
            </a:xfrm>
            <a:custGeom>
              <a:avLst/>
              <a:gdLst>
                <a:gd name="connsiteX0" fmla="*/ 0 w 8101482"/>
                <a:gd name="connsiteY0" fmla="*/ 89154 h 891540"/>
                <a:gd name="connsiteX1" fmla="*/ 89154 w 8101482"/>
                <a:gd name="connsiteY1" fmla="*/ 0 h 891540"/>
                <a:gd name="connsiteX2" fmla="*/ 8012328 w 8101482"/>
                <a:gd name="connsiteY2" fmla="*/ 0 h 891540"/>
                <a:gd name="connsiteX3" fmla="*/ 8101482 w 8101482"/>
                <a:gd name="connsiteY3" fmla="*/ 89154 h 891540"/>
                <a:gd name="connsiteX4" fmla="*/ 8101482 w 8101482"/>
                <a:gd name="connsiteY4" fmla="*/ 802386 h 891540"/>
                <a:gd name="connsiteX5" fmla="*/ 8012328 w 8101482"/>
                <a:gd name="connsiteY5" fmla="*/ 891540 h 891540"/>
                <a:gd name="connsiteX6" fmla="*/ 89154 w 8101482"/>
                <a:gd name="connsiteY6" fmla="*/ 891540 h 891540"/>
                <a:gd name="connsiteX7" fmla="*/ 0 w 8101482"/>
                <a:gd name="connsiteY7" fmla="*/ 802386 h 891540"/>
                <a:gd name="connsiteX8" fmla="*/ 0 w 8101482"/>
                <a:gd name="connsiteY8" fmla="*/ 89154 h 89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01482" h="891540">
                  <a:moveTo>
                    <a:pt x="0" y="89154"/>
                  </a:moveTo>
                  <a:cubicBezTo>
                    <a:pt x="0" y="39916"/>
                    <a:pt x="39916" y="0"/>
                    <a:pt x="89154" y="0"/>
                  </a:cubicBezTo>
                  <a:lnTo>
                    <a:pt x="8012328" y="0"/>
                  </a:lnTo>
                  <a:cubicBezTo>
                    <a:pt x="8061566" y="0"/>
                    <a:pt x="8101482" y="39916"/>
                    <a:pt x="8101482" y="89154"/>
                  </a:cubicBezTo>
                  <a:lnTo>
                    <a:pt x="8101482" y="802386"/>
                  </a:lnTo>
                  <a:cubicBezTo>
                    <a:pt x="8101482" y="851624"/>
                    <a:pt x="8061566" y="891540"/>
                    <a:pt x="8012328" y="891540"/>
                  </a:cubicBezTo>
                  <a:lnTo>
                    <a:pt x="89154" y="891540"/>
                  </a:lnTo>
                  <a:cubicBezTo>
                    <a:pt x="39916" y="891540"/>
                    <a:pt x="0" y="851624"/>
                    <a:pt x="0" y="802386"/>
                  </a:cubicBezTo>
                  <a:lnTo>
                    <a:pt x="0" y="89154"/>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none" lIns="109932" tIns="109932" rIns="1389888" bIns="109932" numCol="1" spcCol="1270" anchor="ctr" anchorCtr="0">
              <a:noAutofit/>
            </a:bodyPr>
            <a:lstStyle/>
            <a:p>
              <a:pPr lvl="0" defTabSz="977900">
                <a:lnSpc>
                  <a:spcPct val="90000"/>
                </a:lnSpc>
                <a:spcBef>
                  <a:spcPct val="0"/>
                </a:spcBef>
                <a:spcAft>
                  <a:spcPct val="35000"/>
                </a:spcAft>
              </a:pPr>
              <a:r>
                <a:rPr lang="en-US" sz="2200" kern="1200" dirty="0" smtClean="0"/>
                <a:t>Slowly infuse initial dose over 120 seconds</a:t>
              </a:r>
            </a:p>
          </p:txBody>
        </p:sp>
        <p:sp>
          <p:nvSpPr>
            <p:cNvPr id="6" name="Freeform 5"/>
            <p:cNvSpPr/>
            <p:nvPr/>
          </p:nvSpPr>
          <p:spPr>
            <a:xfrm>
              <a:off x="461500" y="1416920"/>
              <a:ext cx="7508232" cy="846454"/>
            </a:xfrm>
            <a:custGeom>
              <a:avLst/>
              <a:gdLst>
                <a:gd name="connsiteX0" fmla="*/ 0 w 8111286"/>
                <a:gd name="connsiteY0" fmla="*/ 84645 h 846454"/>
                <a:gd name="connsiteX1" fmla="*/ 84645 w 8111286"/>
                <a:gd name="connsiteY1" fmla="*/ 0 h 846454"/>
                <a:gd name="connsiteX2" fmla="*/ 8026641 w 8111286"/>
                <a:gd name="connsiteY2" fmla="*/ 0 h 846454"/>
                <a:gd name="connsiteX3" fmla="*/ 8111286 w 8111286"/>
                <a:gd name="connsiteY3" fmla="*/ 84645 h 846454"/>
                <a:gd name="connsiteX4" fmla="*/ 8111286 w 8111286"/>
                <a:gd name="connsiteY4" fmla="*/ 761809 h 846454"/>
                <a:gd name="connsiteX5" fmla="*/ 8026641 w 8111286"/>
                <a:gd name="connsiteY5" fmla="*/ 846454 h 846454"/>
                <a:gd name="connsiteX6" fmla="*/ 84645 w 8111286"/>
                <a:gd name="connsiteY6" fmla="*/ 846454 h 846454"/>
                <a:gd name="connsiteX7" fmla="*/ 0 w 8111286"/>
                <a:gd name="connsiteY7" fmla="*/ 761809 h 846454"/>
                <a:gd name="connsiteX8" fmla="*/ 0 w 8111286"/>
                <a:gd name="connsiteY8" fmla="*/ 84645 h 84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11286" h="846454">
                  <a:moveTo>
                    <a:pt x="0" y="84645"/>
                  </a:moveTo>
                  <a:cubicBezTo>
                    <a:pt x="0" y="37897"/>
                    <a:pt x="37897" y="0"/>
                    <a:pt x="84645" y="0"/>
                  </a:cubicBezTo>
                  <a:lnTo>
                    <a:pt x="8026641" y="0"/>
                  </a:lnTo>
                  <a:cubicBezTo>
                    <a:pt x="8073389" y="0"/>
                    <a:pt x="8111286" y="37897"/>
                    <a:pt x="8111286" y="84645"/>
                  </a:cubicBezTo>
                  <a:lnTo>
                    <a:pt x="8111286" y="761809"/>
                  </a:lnTo>
                  <a:cubicBezTo>
                    <a:pt x="8111286" y="808557"/>
                    <a:pt x="8073389" y="846454"/>
                    <a:pt x="8026641" y="846454"/>
                  </a:cubicBezTo>
                  <a:lnTo>
                    <a:pt x="84645" y="846454"/>
                  </a:lnTo>
                  <a:cubicBezTo>
                    <a:pt x="37897" y="846454"/>
                    <a:pt x="0" y="808557"/>
                    <a:pt x="0" y="761809"/>
                  </a:cubicBezTo>
                  <a:lnTo>
                    <a:pt x="0" y="84645"/>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none" lIns="108612" tIns="108612" rIns="1390377" bIns="108612" numCol="1" spcCol="1270" anchor="ctr" anchorCtr="0">
              <a:noAutofit/>
            </a:bodyPr>
            <a:lstStyle/>
            <a:p>
              <a:pPr lvl="0" defTabSz="977900">
                <a:lnSpc>
                  <a:spcPct val="90000"/>
                </a:lnSpc>
                <a:spcBef>
                  <a:spcPct val="0"/>
                </a:spcBef>
                <a:spcAft>
                  <a:spcPct val="35000"/>
                </a:spcAft>
              </a:pPr>
              <a:r>
                <a:rPr lang="en-US" sz="2200" kern="1200" dirty="0" smtClean="0"/>
                <a:t>Prime extension set with 2% lidocaine (IV lidocaine)</a:t>
              </a:r>
              <a:endParaRPr lang="en-US" sz="2200" kern="1200" dirty="0"/>
            </a:p>
          </p:txBody>
        </p:sp>
        <p:sp>
          <p:nvSpPr>
            <p:cNvPr id="7" name="Freeform 6"/>
            <p:cNvSpPr/>
            <p:nvPr/>
          </p:nvSpPr>
          <p:spPr>
            <a:xfrm>
              <a:off x="461500" y="3176225"/>
              <a:ext cx="7508232" cy="891540"/>
            </a:xfrm>
            <a:custGeom>
              <a:avLst/>
              <a:gdLst>
                <a:gd name="connsiteX0" fmla="*/ 0 w 8109478"/>
                <a:gd name="connsiteY0" fmla="*/ 89154 h 891540"/>
                <a:gd name="connsiteX1" fmla="*/ 89154 w 8109478"/>
                <a:gd name="connsiteY1" fmla="*/ 0 h 891540"/>
                <a:gd name="connsiteX2" fmla="*/ 8020324 w 8109478"/>
                <a:gd name="connsiteY2" fmla="*/ 0 h 891540"/>
                <a:gd name="connsiteX3" fmla="*/ 8109478 w 8109478"/>
                <a:gd name="connsiteY3" fmla="*/ 89154 h 891540"/>
                <a:gd name="connsiteX4" fmla="*/ 8109478 w 8109478"/>
                <a:gd name="connsiteY4" fmla="*/ 802386 h 891540"/>
                <a:gd name="connsiteX5" fmla="*/ 8020324 w 8109478"/>
                <a:gd name="connsiteY5" fmla="*/ 891540 h 891540"/>
                <a:gd name="connsiteX6" fmla="*/ 89154 w 8109478"/>
                <a:gd name="connsiteY6" fmla="*/ 891540 h 891540"/>
                <a:gd name="connsiteX7" fmla="*/ 0 w 8109478"/>
                <a:gd name="connsiteY7" fmla="*/ 802386 h 891540"/>
                <a:gd name="connsiteX8" fmla="*/ 0 w 8109478"/>
                <a:gd name="connsiteY8" fmla="*/ 89154 h 89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09478" h="891540">
                  <a:moveTo>
                    <a:pt x="0" y="89154"/>
                  </a:moveTo>
                  <a:cubicBezTo>
                    <a:pt x="0" y="39916"/>
                    <a:pt x="39916" y="0"/>
                    <a:pt x="89154" y="0"/>
                  </a:cubicBezTo>
                  <a:lnTo>
                    <a:pt x="8020324" y="0"/>
                  </a:lnTo>
                  <a:cubicBezTo>
                    <a:pt x="8069562" y="0"/>
                    <a:pt x="8109478" y="39916"/>
                    <a:pt x="8109478" y="89154"/>
                  </a:cubicBezTo>
                  <a:lnTo>
                    <a:pt x="8109478" y="802386"/>
                  </a:lnTo>
                  <a:cubicBezTo>
                    <a:pt x="8109478" y="851624"/>
                    <a:pt x="8069562" y="891540"/>
                    <a:pt x="8020324" y="891540"/>
                  </a:cubicBezTo>
                  <a:lnTo>
                    <a:pt x="89154" y="891540"/>
                  </a:lnTo>
                  <a:cubicBezTo>
                    <a:pt x="39916" y="891540"/>
                    <a:pt x="0" y="851624"/>
                    <a:pt x="0" y="802386"/>
                  </a:cubicBezTo>
                  <a:lnTo>
                    <a:pt x="0" y="89154"/>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none" lIns="109932" tIns="109932" rIns="1391411" bIns="109932" numCol="1" spcCol="1270" anchor="ctr" anchorCtr="0">
              <a:noAutofit/>
            </a:bodyPr>
            <a:lstStyle/>
            <a:p>
              <a:pPr lvl="0" defTabSz="977900">
                <a:lnSpc>
                  <a:spcPct val="90000"/>
                </a:lnSpc>
                <a:spcBef>
                  <a:spcPct val="0"/>
                </a:spcBef>
                <a:spcAft>
                  <a:spcPct val="35000"/>
                </a:spcAft>
              </a:pPr>
              <a:r>
                <a:rPr lang="en-US" sz="2200" kern="1200" dirty="0" smtClean="0"/>
                <a:t>Allow lidocaine to dwell in IO space 60 seconds</a:t>
              </a:r>
              <a:endParaRPr lang="en-US" sz="2200" kern="1200" dirty="0"/>
            </a:p>
          </p:txBody>
        </p:sp>
        <p:sp>
          <p:nvSpPr>
            <p:cNvPr id="8" name="Freeform 7"/>
            <p:cNvSpPr/>
            <p:nvPr/>
          </p:nvSpPr>
          <p:spPr>
            <a:xfrm>
              <a:off x="461500" y="4018783"/>
              <a:ext cx="7508232" cy="777285"/>
            </a:xfrm>
            <a:custGeom>
              <a:avLst/>
              <a:gdLst>
                <a:gd name="connsiteX0" fmla="*/ 0 w 8058514"/>
                <a:gd name="connsiteY0" fmla="*/ 89154 h 891540"/>
                <a:gd name="connsiteX1" fmla="*/ 89154 w 8058514"/>
                <a:gd name="connsiteY1" fmla="*/ 0 h 891540"/>
                <a:gd name="connsiteX2" fmla="*/ 7969360 w 8058514"/>
                <a:gd name="connsiteY2" fmla="*/ 0 h 891540"/>
                <a:gd name="connsiteX3" fmla="*/ 8058514 w 8058514"/>
                <a:gd name="connsiteY3" fmla="*/ 89154 h 891540"/>
                <a:gd name="connsiteX4" fmla="*/ 8058514 w 8058514"/>
                <a:gd name="connsiteY4" fmla="*/ 802386 h 891540"/>
                <a:gd name="connsiteX5" fmla="*/ 7969360 w 8058514"/>
                <a:gd name="connsiteY5" fmla="*/ 891540 h 891540"/>
                <a:gd name="connsiteX6" fmla="*/ 89154 w 8058514"/>
                <a:gd name="connsiteY6" fmla="*/ 891540 h 891540"/>
                <a:gd name="connsiteX7" fmla="*/ 0 w 8058514"/>
                <a:gd name="connsiteY7" fmla="*/ 802386 h 891540"/>
                <a:gd name="connsiteX8" fmla="*/ 0 w 8058514"/>
                <a:gd name="connsiteY8" fmla="*/ 89154 h 89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8514" h="891540">
                  <a:moveTo>
                    <a:pt x="0" y="89154"/>
                  </a:moveTo>
                  <a:cubicBezTo>
                    <a:pt x="0" y="39916"/>
                    <a:pt x="39916" y="0"/>
                    <a:pt x="89154" y="0"/>
                  </a:cubicBezTo>
                  <a:lnTo>
                    <a:pt x="7969360" y="0"/>
                  </a:lnTo>
                  <a:cubicBezTo>
                    <a:pt x="8018598" y="0"/>
                    <a:pt x="8058514" y="39916"/>
                    <a:pt x="8058514" y="89154"/>
                  </a:cubicBezTo>
                  <a:lnTo>
                    <a:pt x="8058514" y="802386"/>
                  </a:lnTo>
                  <a:cubicBezTo>
                    <a:pt x="8058514" y="851624"/>
                    <a:pt x="8018598" y="891540"/>
                    <a:pt x="7969360" y="891540"/>
                  </a:cubicBezTo>
                  <a:lnTo>
                    <a:pt x="89154" y="891540"/>
                  </a:lnTo>
                  <a:cubicBezTo>
                    <a:pt x="39916" y="891540"/>
                    <a:pt x="0" y="851624"/>
                    <a:pt x="0" y="802386"/>
                  </a:cubicBezTo>
                  <a:lnTo>
                    <a:pt x="0" y="89154"/>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none" lIns="109932" tIns="109932" rIns="1389888" bIns="109932" numCol="1" spcCol="1270" anchor="ctr" anchorCtr="0">
              <a:noAutofit/>
            </a:bodyPr>
            <a:lstStyle/>
            <a:p>
              <a:pPr lvl="0" defTabSz="977900">
                <a:lnSpc>
                  <a:spcPct val="90000"/>
                </a:lnSpc>
                <a:spcBef>
                  <a:spcPct val="0"/>
                </a:spcBef>
                <a:spcAft>
                  <a:spcPct val="35000"/>
                </a:spcAft>
              </a:pPr>
              <a:r>
                <a:rPr lang="en-US" sz="2200" kern="1200" dirty="0" smtClean="0"/>
                <a:t>Flush with </a:t>
              </a:r>
              <a:r>
                <a:rPr lang="en-US" sz="2200" dirty="0"/>
                <a:t>n</a:t>
              </a:r>
              <a:r>
                <a:rPr lang="en-US" sz="2200" kern="1200" dirty="0" smtClean="0"/>
                <a:t>ormal saline</a:t>
              </a:r>
              <a:endParaRPr lang="en-US" sz="2200" kern="1200" dirty="0"/>
            </a:p>
          </p:txBody>
        </p:sp>
        <p:sp>
          <p:nvSpPr>
            <p:cNvPr id="9" name="Freeform 8"/>
            <p:cNvSpPr/>
            <p:nvPr/>
          </p:nvSpPr>
          <p:spPr>
            <a:xfrm>
              <a:off x="461500" y="4728759"/>
              <a:ext cx="7508232" cy="891540"/>
            </a:xfrm>
            <a:custGeom>
              <a:avLst/>
              <a:gdLst>
                <a:gd name="connsiteX0" fmla="*/ 0 w 8110382"/>
                <a:gd name="connsiteY0" fmla="*/ 89154 h 891540"/>
                <a:gd name="connsiteX1" fmla="*/ 89154 w 8110382"/>
                <a:gd name="connsiteY1" fmla="*/ 0 h 891540"/>
                <a:gd name="connsiteX2" fmla="*/ 8021228 w 8110382"/>
                <a:gd name="connsiteY2" fmla="*/ 0 h 891540"/>
                <a:gd name="connsiteX3" fmla="*/ 8110382 w 8110382"/>
                <a:gd name="connsiteY3" fmla="*/ 89154 h 891540"/>
                <a:gd name="connsiteX4" fmla="*/ 8110382 w 8110382"/>
                <a:gd name="connsiteY4" fmla="*/ 802386 h 891540"/>
                <a:gd name="connsiteX5" fmla="*/ 8021228 w 8110382"/>
                <a:gd name="connsiteY5" fmla="*/ 891540 h 891540"/>
                <a:gd name="connsiteX6" fmla="*/ 89154 w 8110382"/>
                <a:gd name="connsiteY6" fmla="*/ 891540 h 891540"/>
                <a:gd name="connsiteX7" fmla="*/ 0 w 8110382"/>
                <a:gd name="connsiteY7" fmla="*/ 802386 h 891540"/>
                <a:gd name="connsiteX8" fmla="*/ 0 w 8110382"/>
                <a:gd name="connsiteY8" fmla="*/ 89154 h 89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10382" h="891540">
                  <a:moveTo>
                    <a:pt x="0" y="89154"/>
                  </a:moveTo>
                  <a:cubicBezTo>
                    <a:pt x="0" y="39916"/>
                    <a:pt x="39916" y="0"/>
                    <a:pt x="89154" y="0"/>
                  </a:cubicBezTo>
                  <a:lnTo>
                    <a:pt x="8021228" y="0"/>
                  </a:lnTo>
                  <a:cubicBezTo>
                    <a:pt x="8070466" y="0"/>
                    <a:pt x="8110382" y="39916"/>
                    <a:pt x="8110382" y="89154"/>
                  </a:cubicBezTo>
                  <a:lnTo>
                    <a:pt x="8110382" y="802386"/>
                  </a:lnTo>
                  <a:cubicBezTo>
                    <a:pt x="8110382" y="851624"/>
                    <a:pt x="8070466" y="891540"/>
                    <a:pt x="8021228" y="891540"/>
                  </a:cubicBezTo>
                  <a:lnTo>
                    <a:pt x="89154" y="891540"/>
                  </a:lnTo>
                  <a:cubicBezTo>
                    <a:pt x="39916" y="891540"/>
                    <a:pt x="0" y="851624"/>
                    <a:pt x="0" y="802386"/>
                  </a:cubicBezTo>
                  <a:lnTo>
                    <a:pt x="0" y="89154"/>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none" lIns="109932" tIns="109932" rIns="1391554" bIns="109932" numCol="1" spcCol="1270" anchor="ctr" anchorCtr="0">
              <a:noAutofit/>
            </a:bodyPr>
            <a:lstStyle/>
            <a:p>
              <a:pPr lvl="0" defTabSz="977900">
                <a:lnSpc>
                  <a:spcPct val="90000"/>
                </a:lnSpc>
                <a:spcBef>
                  <a:spcPct val="0"/>
                </a:spcBef>
                <a:spcAft>
                  <a:spcPct val="35000"/>
                </a:spcAft>
              </a:pPr>
              <a:r>
                <a:rPr lang="en-US" sz="2200" kern="1200" dirty="0" smtClean="0"/>
                <a:t>Slowly </a:t>
              </a:r>
              <a:r>
                <a:rPr lang="en-US" sz="2200" dirty="0" smtClean="0"/>
                <a:t>infuse </a:t>
              </a:r>
              <a:r>
                <a:rPr lang="en-US" sz="2200" kern="1200" dirty="0" smtClean="0"/>
                <a:t>1/2 of initial dose over 60 seconds</a:t>
              </a:r>
              <a:endParaRPr lang="en-US" sz="2200" kern="1200" dirty="0"/>
            </a:p>
          </p:txBody>
        </p:sp>
      </p:grpSp>
      <p:sp>
        <p:nvSpPr>
          <p:cNvPr id="10" name="Rectangle 9"/>
          <p:cNvSpPr/>
          <p:nvPr/>
        </p:nvSpPr>
        <p:spPr>
          <a:xfrm>
            <a:off x="269887" y="6252797"/>
            <a:ext cx="8107339" cy="338554"/>
          </a:xfrm>
          <a:prstGeom prst="rect">
            <a:avLst/>
          </a:prstGeom>
        </p:spPr>
        <p:txBody>
          <a:bodyPr wrap="square">
            <a:spAutoFit/>
          </a:bodyPr>
          <a:lstStyle/>
          <a:p>
            <a:pPr lvl="0"/>
            <a:r>
              <a:rPr lang="en-US" sz="1600" dirty="0" smtClean="0"/>
              <a:t>Observe </a:t>
            </a:r>
            <a:r>
              <a:rPr lang="en-US" sz="1600" dirty="0"/>
              <a:t>cautions/contraindications for lidocaine, confirm dose per institution</a:t>
            </a:r>
          </a:p>
        </p:txBody>
      </p:sp>
    </p:spTree>
    <p:extLst>
      <p:ext uri="{BB962C8B-B14F-4D97-AF65-F5344CB8AC3E}">
        <p14:creationId xmlns:p14="http://schemas.microsoft.com/office/powerpoint/2010/main" val="36381125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Assessment/Documentation</a:t>
            </a:r>
            <a:endParaRPr lang="en-US" b="1" dirty="0"/>
          </a:p>
        </p:txBody>
      </p:sp>
      <p:sp>
        <p:nvSpPr>
          <p:cNvPr id="3" name="Text Placeholder 2"/>
          <p:cNvSpPr>
            <a:spLocks noGrp="1"/>
          </p:cNvSpPr>
          <p:nvPr>
            <p:ph type="body" sz="quarter" idx="10"/>
          </p:nvPr>
        </p:nvSpPr>
        <p:spPr>
          <a:xfrm>
            <a:off x="152400" y="1376792"/>
            <a:ext cx="4332422" cy="4558018"/>
          </a:xfrm>
        </p:spPr>
        <p:txBody>
          <a:bodyPr/>
          <a:lstStyle/>
          <a:p>
            <a:pPr>
              <a:buFont typeface="Arial" panose="020B0604020202020204" pitchFamily="34" charset="0"/>
              <a:buChar char="•"/>
            </a:pPr>
            <a:r>
              <a:rPr lang="en-US" dirty="0" smtClean="0"/>
              <a:t>Assess frequently to ensure:</a:t>
            </a:r>
            <a:endParaRPr lang="en-US" dirty="0"/>
          </a:p>
          <a:p>
            <a:pPr lvl="2"/>
            <a:r>
              <a:rPr lang="en-US" dirty="0" smtClean="0"/>
              <a:t>Wrist band is on patient</a:t>
            </a:r>
          </a:p>
          <a:p>
            <a:pPr lvl="2"/>
            <a:r>
              <a:rPr lang="en-US" dirty="0"/>
              <a:t>No evidence of complications</a:t>
            </a:r>
          </a:p>
          <a:p>
            <a:pPr lvl="3"/>
            <a:r>
              <a:rPr lang="en-US" dirty="0" smtClean="0"/>
              <a:t>Catheter is intact/patent</a:t>
            </a:r>
          </a:p>
          <a:p>
            <a:pPr lvl="3"/>
            <a:r>
              <a:rPr lang="en-US" dirty="0" smtClean="0"/>
              <a:t>No evidence of infiltration/ extravasation</a:t>
            </a:r>
            <a:endParaRPr lang="en-US" dirty="0"/>
          </a:p>
          <a:p>
            <a:pPr lvl="2"/>
            <a:r>
              <a:rPr lang="en-US" dirty="0" smtClean="0"/>
              <a:t>Dressing </a:t>
            </a:r>
            <a:r>
              <a:rPr lang="en-US" dirty="0"/>
              <a:t>&amp; connections are </a:t>
            </a:r>
            <a:r>
              <a:rPr lang="en-US" dirty="0" smtClean="0"/>
              <a:t>secure</a:t>
            </a:r>
          </a:p>
          <a:p>
            <a:pPr lvl="2"/>
            <a:r>
              <a:rPr lang="en-US" dirty="0"/>
              <a:t>R</a:t>
            </a:r>
            <a:r>
              <a:rPr lang="en-US" dirty="0" smtClean="0"/>
              <a:t>epeat flush as needed</a:t>
            </a:r>
            <a:endParaRPr lang="en-US" dirty="0"/>
          </a:p>
          <a:p>
            <a:pPr lvl="2">
              <a:spcAft>
                <a:spcPts val="1200"/>
              </a:spcAft>
            </a:pPr>
            <a:r>
              <a:rPr lang="en-US" dirty="0" smtClean="0"/>
              <a:t>Need </a:t>
            </a:r>
            <a:r>
              <a:rPr lang="en-US" dirty="0"/>
              <a:t>for </a:t>
            </a:r>
            <a:r>
              <a:rPr lang="en-US" dirty="0" smtClean="0"/>
              <a:t>initial or additional </a:t>
            </a:r>
            <a:r>
              <a:rPr lang="en-US" dirty="0"/>
              <a:t>lidocaine</a:t>
            </a:r>
          </a:p>
          <a:p>
            <a:r>
              <a:rPr lang="en-US" dirty="0" smtClean="0"/>
              <a:t>Removal</a:t>
            </a:r>
            <a:endParaRPr lang="en-US" dirty="0"/>
          </a:p>
        </p:txBody>
      </p:sp>
      <p:pic>
        <p:nvPicPr>
          <p:cNvPr id="4" name="Picture 3" descr="_DSC9238.jpg"/>
          <p:cNvPicPr>
            <a:picLocks noChangeAspect="1"/>
          </p:cNvPicPr>
          <p:nvPr/>
        </p:nvPicPr>
        <p:blipFill>
          <a:blip r:embed="rId3" cstate="print"/>
          <a:srcRect/>
          <a:stretch>
            <a:fillRect/>
          </a:stretch>
        </p:blipFill>
        <p:spPr bwMode="auto">
          <a:xfrm rot="1211058">
            <a:off x="4317426" y="2017391"/>
            <a:ext cx="4675346" cy="730030"/>
          </a:xfrm>
          <a:prstGeom prst="rect">
            <a:avLst/>
          </a:prstGeom>
          <a:noFill/>
          <a:ln w="9525">
            <a:noFill/>
            <a:miter lim="800000"/>
            <a:headEnd/>
            <a:tailEnd/>
          </a:ln>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0861" t="7507" r="2707" b="4360"/>
          <a:stretch/>
        </p:blipFill>
        <p:spPr>
          <a:xfrm>
            <a:off x="4191000" y="3855308"/>
            <a:ext cx="2163536" cy="2286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11959" b="5317"/>
          <a:stretch/>
        </p:blipFill>
        <p:spPr>
          <a:xfrm>
            <a:off x="6461712" y="3886200"/>
            <a:ext cx="2663224" cy="2286000"/>
          </a:xfrm>
          <a:prstGeom prst="rect">
            <a:avLst/>
          </a:prstGeom>
        </p:spPr>
      </p:pic>
    </p:spTree>
    <p:extLst>
      <p:ext uri="{BB962C8B-B14F-4D97-AF65-F5344CB8AC3E}">
        <p14:creationId xmlns:p14="http://schemas.microsoft.com/office/powerpoint/2010/main" val="22232383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ARROW</a:t>
            </a:r>
            <a:r>
              <a:rPr lang="en-US" b="1" baseline="30000" dirty="0" smtClean="0"/>
              <a:t>®</a:t>
            </a:r>
            <a:r>
              <a:rPr lang="en-US" b="1" dirty="0" smtClean="0"/>
              <a:t> EZ-IO</a:t>
            </a:r>
            <a:r>
              <a:rPr lang="en-US" b="1" baseline="30000" dirty="0" smtClean="0"/>
              <a:t>® </a:t>
            </a:r>
            <a:r>
              <a:rPr lang="en-US" b="1" dirty="0" smtClean="0"/>
              <a:t>Catheter Removal</a:t>
            </a:r>
            <a:endParaRPr lang="en-US" b="1" dirty="0"/>
          </a:p>
        </p:txBody>
      </p:sp>
      <p:sp>
        <p:nvSpPr>
          <p:cNvPr id="3" name="Text Placeholder 2"/>
          <p:cNvSpPr>
            <a:spLocks noGrp="1"/>
          </p:cNvSpPr>
          <p:nvPr>
            <p:ph type="body" sz="quarter" idx="10"/>
          </p:nvPr>
        </p:nvSpPr>
        <p:spPr/>
        <p:txBody>
          <a:bodyPr/>
          <a:lstStyle/>
          <a:p>
            <a:endParaRPr lang="en-US" dirty="0"/>
          </a:p>
        </p:txBody>
      </p:sp>
      <p:pic>
        <p:nvPicPr>
          <p:cNvPr id="5" name="T-549 EZ-IO Remova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3680" y="1143000"/>
            <a:ext cx="8676640" cy="4876800"/>
          </a:xfrm>
          <a:prstGeom prst="rect">
            <a:avLst/>
          </a:prstGeom>
        </p:spPr>
      </p:pic>
    </p:spTree>
    <p:extLst>
      <p:ext uri="{BB962C8B-B14F-4D97-AF65-F5344CB8AC3E}">
        <p14:creationId xmlns:p14="http://schemas.microsoft.com/office/powerpoint/2010/main" val="17172512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EZ-IO</a:t>
            </a:r>
            <a:r>
              <a:rPr lang="en-US" b="1" baseline="30000" dirty="0" smtClean="0"/>
              <a:t>®</a:t>
            </a:r>
            <a:r>
              <a:rPr lang="en-US" b="1" dirty="0" smtClean="0"/>
              <a:t> Driver</a:t>
            </a:r>
            <a:endParaRPr lang="en-US" b="1" dirty="0"/>
          </a:p>
        </p:txBody>
      </p:sp>
      <p:sp>
        <p:nvSpPr>
          <p:cNvPr id="3" name="Text Placeholder 2"/>
          <p:cNvSpPr>
            <a:spLocks noGrp="1"/>
          </p:cNvSpPr>
          <p:nvPr>
            <p:ph type="body" sz="quarter" idx="10"/>
          </p:nvPr>
        </p:nvSpPr>
        <p:spPr>
          <a:xfrm>
            <a:off x="238203" y="1143000"/>
            <a:ext cx="8242898" cy="4558018"/>
          </a:xfrm>
        </p:spPr>
        <p:txBody>
          <a:bodyPr/>
          <a:lstStyle/>
          <a:p>
            <a:pPr marL="0" indent="0" eaLnBrk="1" hangingPunct="1"/>
            <a:r>
              <a:rPr lang="en-US" dirty="0" smtClean="0"/>
              <a:t>  Clean </a:t>
            </a:r>
            <a:r>
              <a:rPr lang="en-US" dirty="0"/>
              <a:t>per your institution’s protocol </a:t>
            </a:r>
            <a:r>
              <a:rPr lang="en-US" dirty="0" smtClean="0"/>
              <a:t>or </a:t>
            </a:r>
            <a:r>
              <a:rPr lang="en-US" dirty="0"/>
              <a:t>Instructions for Use</a:t>
            </a:r>
          </a:p>
          <a:p>
            <a:pPr marL="228600" lvl="1" indent="0" eaLnBrk="1" hangingPunct="1"/>
            <a:r>
              <a:rPr lang="en-US" dirty="0" smtClean="0"/>
              <a:t>  Check </a:t>
            </a:r>
            <a:r>
              <a:rPr lang="en-US" dirty="0"/>
              <a:t>to ensure nothing has attached to the magnetic tip</a:t>
            </a:r>
          </a:p>
          <a:p>
            <a:pPr marL="0" indent="0" eaLnBrk="1" hangingPunct="1"/>
            <a:r>
              <a:rPr lang="en-US" dirty="0" smtClean="0"/>
              <a:t>  Inspect </a:t>
            </a:r>
            <a:r>
              <a:rPr lang="en-US" dirty="0"/>
              <a:t>driver and return to case or replace trigger </a:t>
            </a:r>
            <a:r>
              <a:rPr lang="en-US" dirty="0" smtClean="0"/>
              <a:t>guard</a:t>
            </a:r>
            <a:endParaRPr lang="en-US" dirty="0"/>
          </a:p>
          <a:p>
            <a:pPr marL="0" indent="0" eaLnBrk="1" hangingPunct="1"/>
            <a:r>
              <a:rPr lang="en-US" dirty="0" smtClean="0"/>
              <a:t>  Do </a:t>
            </a:r>
            <a:r>
              <a:rPr lang="en-US" dirty="0"/>
              <a:t>NOT submerge or autoclave driver!</a:t>
            </a:r>
          </a:p>
          <a:p>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8348" t="2130" r="8171" b="4140"/>
          <a:stretch/>
        </p:blipFill>
        <p:spPr>
          <a:xfrm>
            <a:off x="549652" y="2758830"/>
            <a:ext cx="3810000" cy="3352800"/>
          </a:xfrm>
          <a:prstGeom prst="rect">
            <a:avLst/>
          </a:prstGeom>
        </p:spPr>
      </p:pic>
      <p:pic>
        <p:nvPicPr>
          <p:cNvPr id="5" name="Picture 2" descr="C:\Users\khust\Pictures\EZ-IO Pics\G3-VAP.jpg"/>
          <p:cNvPicPr>
            <a:picLocks noChangeAspect="1" noChangeArrowheads="1"/>
          </p:cNvPicPr>
          <p:nvPr/>
        </p:nvPicPr>
        <p:blipFill rotWithShape="1">
          <a:blip r:embed="rId4" cstate="print"/>
          <a:srcRect l="2590" t="10986" r="3359" b="10077"/>
          <a:stretch/>
        </p:blipFill>
        <p:spPr bwMode="auto">
          <a:xfrm>
            <a:off x="4706112" y="2614451"/>
            <a:ext cx="4166852" cy="3497179"/>
          </a:xfrm>
          <a:prstGeom prst="rect">
            <a:avLst/>
          </a:prstGeom>
          <a:noFill/>
        </p:spPr>
      </p:pic>
    </p:spTree>
    <p:extLst>
      <p:ext uri="{BB962C8B-B14F-4D97-AF65-F5344CB8AC3E}">
        <p14:creationId xmlns:p14="http://schemas.microsoft.com/office/powerpoint/2010/main" val="10410361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42384" y="1506249"/>
            <a:ext cx="8242898" cy="1260339"/>
          </a:xfrm>
        </p:spPr>
        <p:txBody>
          <a:bodyPr/>
          <a:lstStyle/>
          <a:p>
            <a:pPr marL="0" indent="0">
              <a:buNone/>
            </a:pPr>
            <a:r>
              <a:rPr lang="en-US" sz="1800" dirty="0"/>
              <a:t>The </a:t>
            </a:r>
            <a:r>
              <a:rPr lang="en-US" sz="1800" dirty="0" smtClean="0"/>
              <a:t>ARROW</a:t>
            </a:r>
            <a:r>
              <a:rPr lang="en-US" sz="1800" baseline="30000" dirty="0" smtClean="0"/>
              <a:t>®</a:t>
            </a:r>
            <a:r>
              <a:rPr lang="en-US" sz="1800" dirty="0" smtClean="0"/>
              <a:t> EZ-IO</a:t>
            </a:r>
            <a:r>
              <a:rPr lang="en-US" sz="1800" baseline="30000" dirty="0"/>
              <a:t>®</a:t>
            </a:r>
            <a:r>
              <a:rPr lang="en-US" sz="1800" dirty="0"/>
              <a:t> Intraosseous Vascular Access System is indicated for adult and pediatric patients any time vascular access is difficult to obtain in emergent, urgent or medically necessary </a:t>
            </a:r>
            <a:r>
              <a:rPr lang="en-US" sz="1800" dirty="0" smtClean="0"/>
              <a:t>situations for 24 hours</a:t>
            </a:r>
            <a:endParaRPr lang="en-US" sz="1800" dirty="0"/>
          </a:p>
          <a:p>
            <a:pPr marL="0" indent="0">
              <a:buNone/>
            </a:pPr>
            <a:endParaRPr lang="en-US" sz="1800" dirty="0"/>
          </a:p>
        </p:txBody>
      </p:sp>
      <p:sp>
        <p:nvSpPr>
          <p:cNvPr id="8" name="Title 1"/>
          <p:cNvSpPr txBox="1">
            <a:spLocks/>
          </p:cNvSpPr>
          <p:nvPr/>
        </p:nvSpPr>
        <p:spPr>
          <a:xfrm>
            <a:off x="338265" y="4267200"/>
            <a:ext cx="2332854" cy="438403"/>
          </a:xfrm>
          <a:prstGeom prst="rect">
            <a:avLst/>
          </a:prstGeom>
        </p:spPr>
        <p:txBody>
          <a:bodyPr anchor="ctr" anchorCtr="0"/>
          <a:lstStyle>
            <a:lvl1pPr marL="0" marR="0" indent="0" algn="l" defTabSz="914400" rtl="0" eaLnBrk="1" fontAlgn="auto" latinLnBrk="0" hangingPunct="1">
              <a:lnSpc>
                <a:spcPts val="2000"/>
              </a:lnSpc>
              <a:spcBef>
                <a:spcPts val="0"/>
              </a:spcBef>
              <a:spcAft>
                <a:spcPts val="0"/>
              </a:spcAft>
              <a:buClrTx/>
              <a:buSzTx/>
              <a:buFontTx/>
              <a:buNone/>
              <a:tabLst/>
              <a:defRPr sz="1800" b="0" u="none" kern="1200">
                <a:solidFill>
                  <a:schemeClr val="bg1"/>
                </a:solidFill>
                <a:latin typeface="+mj-lt"/>
                <a:ea typeface="+mj-ea"/>
                <a:cs typeface="Arial" pitchFamily="34" charset="0"/>
              </a:defRPr>
            </a:lvl1pPr>
          </a:lstStyle>
          <a:p>
            <a:r>
              <a:rPr lang="en-US" b="1" dirty="0" smtClean="0">
                <a:solidFill>
                  <a:schemeClr val="tx2"/>
                </a:solidFill>
              </a:rPr>
              <a:t>Contraindications</a:t>
            </a:r>
            <a:endParaRPr lang="en-US" b="1" dirty="0">
              <a:solidFill>
                <a:schemeClr val="tx2"/>
              </a:solidFill>
            </a:endParaRPr>
          </a:p>
        </p:txBody>
      </p:sp>
      <p:sp>
        <p:nvSpPr>
          <p:cNvPr id="9" name="Rectangle 8"/>
          <p:cNvSpPr/>
          <p:nvPr/>
        </p:nvSpPr>
        <p:spPr>
          <a:xfrm>
            <a:off x="356800" y="4623677"/>
            <a:ext cx="7034600" cy="1477328"/>
          </a:xfrm>
          <a:prstGeom prst="rect">
            <a:avLst/>
          </a:prstGeom>
          <a:solidFill>
            <a:schemeClr val="bg1"/>
          </a:solidFill>
        </p:spPr>
        <p:txBody>
          <a:bodyPr wrap="square">
            <a:spAutoFit/>
          </a:bodyPr>
          <a:lstStyle/>
          <a:p>
            <a:r>
              <a:rPr lang="en-US" dirty="0">
                <a:solidFill>
                  <a:schemeClr val="bg2"/>
                </a:solidFill>
              </a:rPr>
              <a:t>Fracture of target bone </a:t>
            </a:r>
            <a:endParaRPr lang="en-US" dirty="0" smtClean="0">
              <a:solidFill>
                <a:schemeClr val="bg2"/>
              </a:solidFill>
            </a:endParaRPr>
          </a:p>
          <a:p>
            <a:r>
              <a:rPr lang="en-US" dirty="0">
                <a:solidFill>
                  <a:schemeClr val="bg2"/>
                </a:solidFill>
              </a:rPr>
              <a:t>Infection at area of insertion</a:t>
            </a:r>
          </a:p>
          <a:p>
            <a:r>
              <a:rPr lang="en-US" dirty="0">
                <a:solidFill>
                  <a:schemeClr val="bg2"/>
                </a:solidFill>
              </a:rPr>
              <a:t>Inability to identify landmarks</a:t>
            </a:r>
          </a:p>
          <a:p>
            <a:r>
              <a:rPr lang="en-US" dirty="0" smtClean="0">
                <a:solidFill>
                  <a:schemeClr val="bg2"/>
                </a:solidFill>
              </a:rPr>
              <a:t>IO or </a:t>
            </a:r>
            <a:r>
              <a:rPr lang="en-US" dirty="0">
                <a:solidFill>
                  <a:schemeClr val="bg2"/>
                </a:solidFill>
              </a:rPr>
              <a:t>attempted IO </a:t>
            </a:r>
            <a:r>
              <a:rPr lang="en-US" dirty="0" smtClean="0">
                <a:solidFill>
                  <a:schemeClr val="bg2"/>
                </a:solidFill>
              </a:rPr>
              <a:t>access in target </a:t>
            </a:r>
            <a:r>
              <a:rPr lang="en-US" dirty="0">
                <a:solidFill>
                  <a:schemeClr val="bg2"/>
                </a:solidFill>
              </a:rPr>
              <a:t>bone within previous 48 hours</a:t>
            </a:r>
          </a:p>
          <a:p>
            <a:r>
              <a:rPr lang="en-US" dirty="0">
                <a:solidFill>
                  <a:schemeClr val="bg2"/>
                </a:solidFill>
              </a:rPr>
              <a:t>Prosthesis or orthopedic procedure near insertion </a:t>
            </a:r>
            <a:r>
              <a:rPr lang="en-US" dirty="0" smtClean="0">
                <a:solidFill>
                  <a:schemeClr val="bg2"/>
                </a:solidFill>
              </a:rPr>
              <a:t>site</a:t>
            </a:r>
            <a:endParaRPr lang="en-US" dirty="0">
              <a:solidFill>
                <a:schemeClr val="bg2"/>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719267710"/>
              </p:ext>
            </p:extLst>
          </p:nvPr>
        </p:nvGraphicFramePr>
        <p:xfrm>
          <a:off x="1128584" y="2487930"/>
          <a:ext cx="4267200" cy="1371600"/>
        </p:xfrm>
        <a:graphic>
          <a:graphicData uri="http://schemas.openxmlformats.org/drawingml/2006/table">
            <a:tbl>
              <a:tblPr firstRow="1" firstCol="1" bandRow="1"/>
              <a:tblGrid>
                <a:gridCol w="2133600"/>
                <a:gridCol w="2133600"/>
              </a:tblGrid>
              <a:tr h="293029">
                <a:tc>
                  <a:txBody>
                    <a:bodyPr/>
                    <a:lstStyle/>
                    <a:p>
                      <a:pPr marL="0" marR="0" algn="just">
                        <a:spcBef>
                          <a:spcPts val="0"/>
                        </a:spcBef>
                        <a:spcAft>
                          <a:spcPts val="0"/>
                        </a:spcAft>
                      </a:pPr>
                      <a:r>
                        <a:rPr lang="en-US" sz="1600" b="1"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Adults</a:t>
                      </a:r>
                      <a:endPar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600" b="1"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Pediatrics</a:t>
                      </a:r>
                      <a:endPar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8571">
                <a:tc>
                  <a:txBody>
                    <a:bodyPr/>
                    <a:lstStyle/>
                    <a:p>
                      <a:pPr marL="342900" marR="0" lvl="0" indent="-342900" algn="just">
                        <a:spcBef>
                          <a:spcPts val="0"/>
                        </a:spcBef>
                        <a:spcAft>
                          <a:spcPts val="0"/>
                        </a:spcAft>
                        <a:buFont typeface="Symbol" panose="05050102010706020507" pitchFamily="18" charset="2"/>
                        <a:buChar char=""/>
                      </a:pPr>
                      <a:r>
                        <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Proximal humerus</a:t>
                      </a:r>
                    </a:p>
                    <a:p>
                      <a:pPr marL="342900" marR="0" lvl="0" indent="-342900" algn="just">
                        <a:spcBef>
                          <a:spcPts val="0"/>
                        </a:spcBef>
                        <a:spcAft>
                          <a:spcPts val="0"/>
                        </a:spcAft>
                        <a:buFont typeface="Symbol" panose="05050102010706020507" pitchFamily="18" charset="2"/>
                        <a:buChar char=""/>
                      </a:pPr>
                      <a:r>
                        <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Proximal tibia</a:t>
                      </a:r>
                    </a:p>
                    <a:p>
                      <a:pPr marL="342900" marR="0" lvl="0" indent="-342900" algn="just">
                        <a:spcBef>
                          <a:spcPts val="0"/>
                        </a:spcBef>
                        <a:spcAft>
                          <a:spcPts val="0"/>
                        </a:spcAft>
                        <a:buFont typeface="Symbol" panose="05050102010706020507" pitchFamily="18" charset="2"/>
                        <a:buChar char=""/>
                      </a:pPr>
                      <a:r>
                        <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Distal tibia</a:t>
                      </a:r>
                    </a:p>
                    <a:p>
                      <a:pPr marL="457200" marR="0" algn="just">
                        <a:spcBef>
                          <a:spcPts val="0"/>
                        </a:spcBef>
                        <a:spcAft>
                          <a:spcPts val="0"/>
                        </a:spcAft>
                      </a:pPr>
                      <a:r>
                        <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just">
                        <a:spcBef>
                          <a:spcPts val="0"/>
                        </a:spcBef>
                        <a:spcAft>
                          <a:spcPts val="0"/>
                        </a:spcAft>
                        <a:buFont typeface="Symbol" panose="05050102010706020507" pitchFamily="18" charset="2"/>
                        <a:buChar char=""/>
                      </a:pPr>
                      <a:r>
                        <a:rPr lang="en-US" sz="1600" dirty="0" smtClean="0">
                          <a:solidFill>
                            <a:schemeClr val="bg2"/>
                          </a:solidFill>
                          <a:effectLst/>
                          <a:latin typeface="Arial" panose="020B0604020202020204" pitchFamily="34" charset="0"/>
                          <a:ea typeface="Cambria" panose="02040503050406030204" pitchFamily="18" charset="0"/>
                          <a:cs typeface="Times New Roman" panose="02020603050405020304" pitchFamily="18" charset="0"/>
                        </a:rPr>
                        <a:t>Distal</a:t>
                      </a:r>
                      <a:r>
                        <a:rPr lang="en-US" sz="1600" baseline="0" dirty="0" smtClean="0">
                          <a:solidFill>
                            <a:schemeClr val="bg2"/>
                          </a:solidFill>
                          <a:effectLst/>
                          <a:latin typeface="Arial" panose="020B0604020202020204" pitchFamily="34" charset="0"/>
                          <a:ea typeface="Cambria" panose="02040503050406030204" pitchFamily="18" charset="0"/>
                          <a:cs typeface="Times New Roman" panose="02020603050405020304" pitchFamily="18" charset="0"/>
                        </a:rPr>
                        <a:t> femur</a:t>
                      </a:r>
                    </a:p>
                    <a:p>
                      <a:pPr marL="342900" marR="0" lvl="0" indent="-342900" algn="just">
                        <a:spcBef>
                          <a:spcPts val="0"/>
                        </a:spcBef>
                        <a:spcAft>
                          <a:spcPts val="0"/>
                        </a:spcAft>
                        <a:buFont typeface="Symbol" panose="05050102010706020507" pitchFamily="18" charset="2"/>
                        <a:buChar char=""/>
                      </a:pPr>
                      <a:r>
                        <a:rPr lang="en-US" sz="1600" dirty="0" smtClean="0">
                          <a:solidFill>
                            <a:schemeClr val="bg2"/>
                          </a:solidFill>
                          <a:effectLst/>
                          <a:latin typeface="Arial" panose="020B0604020202020204" pitchFamily="34" charset="0"/>
                          <a:ea typeface="Cambria" panose="02040503050406030204" pitchFamily="18" charset="0"/>
                          <a:cs typeface="Times New Roman" panose="02020603050405020304" pitchFamily="18" charset="0"/>
                        </a:rPr>
                        <a:t>Proximal </a:t>
                      </a:r>
                      <a:r>
                        <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humerus</a:t>
                      </a:r>
                    </a:p>
                    <a:p>
                      <a:pPr marL="342900" marR="0" lvl="0" indent="-342900" algn="just">
                        <a:spcBef>
                          <a:spcPts val="0"/>
                        </a:spcBef>
                        <a:spcAft>
                          <a:spcPts val="0"/>
                        </a:spcAft>
                        <a:buFont typeface="Symbol" panose="05050102010706020507" pitchFamily="18" charset="2"/>
                        <a:buChar char=""/>
                      </a:pPr>
                      <a:r>
                        <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Proximal tibia</a:t>
                      </a:r>
                    </a:p>
                    <a:p>
                      <a:pPr marL="342900" marR="0" lvl="0" indent="-342900" algn="just">
                        <a:spcBef>
                          <a:spcPts val="0"/>
                        </a:spcBef>
                        <a:spcAft>
                          <a:spcPts val="0"/>
                        </a:spcAft>
                        <a:buFont typeface="Symbol" panose="05050102010706020507" pitchFamily="18" charset="2"/>
                        <a:buChar char=""/>
                      </a:pPr>
                      <a:r>
                        <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rPr>
                        <a:t>Distal </a:t>
                      </a:r>
                      <a:r>
                        <a:rPr lang="en-US" sz="1600" dirty="0" smtClean="0">
                          <a:solidFill>
                            <a:schemeClr val="bg2"/>
                          </a:solidFill>
                          <a:effectLst/>
                          <a:latin typeface="Arial" panose="020B0604020202020204" pitchFamily="34" charset="0"/>
                          <a:ea typeface="Cambria" panose="02040503050406030204" pitchFamily="18" charset="0"/>
                          <a:cs typeface="Times New Roman" panose="02020603050405020304" pitchFamily="18" charset="0"/>
                        </a:rPr>
                        <a:t>tibia</a:t>
                      </a:r>
                      <a:endParaRPr lang="en-US" sz="1600" dirty="0">
                        <a:solidFill>
                          <a:schemeClr val="bg2"/>
                        </a:solidFill>
                        <a:effectLst/>
                        <a:latin typeface="Arial" panose="020B0604020202020204" pitchFamily="34"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itle 1"/>
          <p:cNvSpPr txBox="1">
            <a:spLocks/>
          </p:cNvSpPr>
          <p:nvPr/>
        </p:nvSpPr>
        <p:spPr>
          <a:xfrm>
            <a:off x="342384" y="1097441"/>
            <a:ext cx="2332854" cy="438403"/>
          </a:xfrm>
          <a:prstGeom prst="rect">
            <a:avLst/>
          </a:prstGeom>
        </p:spPr>
        <p:txBody>
          <a:bodyPr anchor="ctr" anchorCtr="0"/>
          <a:lstStyle>
            <a:lvl1pPr marL="0" marR="0" indent="0" algn="l" defTabSz="914400" rtl="0" eaLnBrk="1" fontAlgn="auto" latinLnBrk="0" hangingPunct="1">
              <a:lnSpc>
                <a:spcPts val="2000"/>
              </a:lnSpc>
              <a:spcBef>
                <a:spcPts val="0"/>
              </a:spcBef>
              <a:spcAft>
                <a:spcPts val="0"/>
              </a:spcAft>
              <a:buClrTx/>
              <a:buSzTx/>
              <a:buFontTx/>
              <a:buNone/>
              <a:tabLst/>
              <a:defRPr sz="1800" b="0" u="none" kern="1200">
                <a:solidFill>
                  <a:schemeClr val="bg1"/>
                </a:solidFill>
                <a:latin typeface="+mj-lt"/>
                <a:ea typeface="+mj-ea"/>
                <a:cs typeface="Arial" pitchFamily="34" charset="0"/>
              </a:defRPr>
            </a:lvl1pPr>
          </a:lstStyle>
          <a:p>
            <a:r>
              <a:rPr lang="en-US" b="1" dirty="0" smtClean="0">
                <a:solidFill>
                  <a:schemeClr val="tx2"/>
                </a:solidFill>
              </a:rPr>
              <a:t>Indications</a:t>
            </a:r>
            <a:endParaRPr lang="en-US" b="1" dirty="0">
              <a:solidFill>
                <a:schemeClr val="tx2"/>
              </a:solidFill>
            </a:endParaRPr>
          </a:p>
        </p:txBody>
      </p:sp>
      <p:sp>
        <p:nvSpPr>
          <p:cNvPr id="11" name="Title 10"/>
          <p:cNvSpPr>
            <a:spLocks noGrp="1"/>
          </p:cNvSpPr>
          <p:nvPr>
            <p:ph type="title"/>
          </p:nvPr>
        </p:nvSpPr>
        <p:spPr>
          <a:xfrm>
            <a:off x="365038" y="268147"/>
            <a:ext cx="7507286" cy="680900"/>
          </a:xfrm>
        </p:spPr>
        <p:txBody>
          <a:bodyPr/>
          <a:lstStyle/>
          <a:p>
            <a:r>
              <a:rPr lang="en-US" sz="2000" b="1" dirty="0" smtClean="0"/>
              <a:t>Indications &amp; Contraindications</a:t>
            </a:r>
            <a:endParaRPr lang="en-US" sz="2000" b="1"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612" t="2167" r="8490" b="4780"/>
          <a:stretch/>
        </p:blipFill>
        <p:spPr>
          <a:xfrm>
            <a:off x="5401962" y="2362200"/>
            <a:ext cx="3733800" cy="3134936"/>
          </a:xfrm>
          <a:prstGeom prst="rect">
            <a:avLst/>
          </a:prstGeom>
        </p:spPr>
      </p:pic>
    </p:spTree>
    <p:extLst>
      <p:ext uri="{BB962C8B-B14F-4D97-AF65-F5344CB8AC3E}">
        <p14:creationId xmlns:p14="http://schemas.microsoft.com/office/powerpoint/2010/main" val="20889859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Connect With Us</a:t>
            </a:r>
            <a:endParaRPr lang="en-US" b="1" dirty="0"/>
          </a:p>
        </p:txBody>
      </p:sp>
      <p:sp>
        <p:nvSpPr>
          <p:cNvPr id="3" name="Text Placeholder 2"/>
          <p:cNvSpPr>
            <a:spLocks noGrp="1"/>
          </p:cNvSpPr>
          <p:nvPr>
            <p:ph type="body" sz="quarter" idx="10"/>
          </p:nvPr>
        </p:nvSpPr>
        <p:spPr>
          <a:xfrm>
            <a:off x="202108" y="2095671"/>
            <a:ext cx="8242898" cy="443218"/>
          </a:xfrm>
        </p:spPr>
        <p:txBody>
          <a:bodyPr/>
          <a:lstStyle/>
          <a:p>
            <a:pPr marL="0" indent="0">
              <a:buNone/>
            </a:pPr>
            <a:r>
              <a:rPr lang="en-US" sz="2400" b="1" dirty="0" smtClean="0"/>
              <a:t>24 Hour Clinical Support  800-680-4911</a:t>
            </a:r>
            <a:endParaRPr lang="en-US" sz="2400" b="1" dirty="0"/>
          </a:p>
        </p:txBody>
      </p:sp>
      <p:sp>
        <p:nvSpPr>
          <p:cNvPr id="4" name="Content Placeholder 37"/>
          <p:cNvSpPr txBox="1">
            <a:spLocks/>
          </p:cNvSpPr>
          <p:nvPr/>
        </p:nvSpPr>
        <p:spPr>
          <a:xfrm>
            <a:off x="291354" y="3057526"/>
            <a:ext cx="5293657" cy="2133600"/>
          </a:xfrm>
          <a:prstGeom prst="rect">
            <a:avLst/>
          </a:prstGeom>
        </p:spPr>
        <p:txBody>
          <a:bodyPr anchor="ctr"/>
          <a:lstStyle>
            <a:lvl1pPr marL="228600" marR="0" indent="-228600" algn="l" defTabSz="914400" rtl="0" eaLnBrk="0" fontAlgn="base" latinLnBrk="0" hangingPunct="0">
              <a:lnSpc>
                <a:spcPct val="100000"/>
              </a:lnSpc>
              <a:spcBef>
                <a:spcPct val="10000"/>
              </a:spcBef>
              <a:spcAft>
                <a:spcPct val="0"/>
              </a:spcAft>
              <a:buClr>
                <a:srgbClr val="374673"/>
              </a:buClr>
              <a:buSzTx/>
              <a:buFont typeface="Arial"/>
              <a:buChar char="•"/>
              <a:tabLst/>
              <a:defRPr sz="1600" kern="1200">
                <a:solidFill>
                  <a:schemeClr val="tx2"/>
                </a:solidFill>
                <a:latin typeface="+mn-lt"/>
                <a:ea typeface="+mn-ea"/>
                <a:cs typeface="+mn-cs"/>
              </a:defRPr>
            </a:lvl1pPr>
            <a:lvl2pPr marL="227012" marR="0" indent="0" algn="l" defTabSz="914400" rtl="0" eaLnBrk="0" fontAlgn="base" latinLnBrk="0" hangingPunct="0">
              <a:lnSpc>
                <a:spcPct val="100000"/>
              </a:lnSpc>
              <a:spcBef>
                <a:spcPct val="10000"/>
              </a:spcBef>
              <a:spcAft>
                <a:spcPct val="0"/>
              </a:spcAft>
              <a:buClr>
                <a:srgbClr val="374673"/>
              </a:buClr>
              <a:buSzTx/>
              <a:buFont typeface="Arial"/>
              <a:buNone/>
              <a:tabLst/>
              <a:defRPr sz="600" kern="1200">
                <a:solidFill>
                  <a:schemeClr val="tx2"/>
                </a:solidFill>
                <a:latin typeface="+mn-lt"/>
                <a:ea typeface="+mn-ea"/>
                <a:cs typeface="+mn-cs"/>
              </a:defRPr>
            </a:lvl2pPr>
            <a:lvl3pPr marL="225425" marR="0" indent="0" algn="l" defTabSz="914400" rtl="0" eaLnBrk="0" fontAlgn="base" latinLnBrk="0" hangingPunct="0">
              <a:lnSpc>
                <a:spcPct val="100000"/>
              </a:lnSpc>
              <a:spcBef>
                <a:spcPct val="10000"/>
              </a:spcBef>
              <a:spcAft>
                <a:spcPct val="0"/>
              </a:spcAft>
              <a:buClr>
                <a:srgbClr val="374673"/>
              </a:buClr>
              <a:buSzPct val="75000"/>
              <a:buFont typeface="Arial" pitchFamily="34" charset="0"/>
              <a:buNone/>
              <a:tabLst/>
              <a:defRPr sz="1400" kern="1200">
                <a:solidFill>
                  <a:schemeClr val="tx2"/>
                </a:solidFill>
                <a:latin typeface="+mn-lt"/>
                <a:ea typeface="+mn-ea"/>
                <a:cs typeface="+mn-cs"/>
              </a:defRPr>
            </a:lvl3pPr>
            <a:lvl4pPr marL="685800" marR="0" indent="0" algn="l" defTabSz="914400" rtl="0" eaLnBrk="0" fontAlgn="base" latinLnBrk="0" hangingPunct="0">
              <a:lnSpc>
                <a:spcPct val="100000"/>
              </a:lnSpc>
              <a:spcBef>
                <a:spcPct val="10000"/>
              </a:spcBef>
              <a:spcAft>
                <a:spcPct val="0"/>
              </a:spcAft>
              <a:buClr>
                <a:srgbClr val="374673"/>
              </a:buClr>
              <a:buSzTx/>
              <a:buFontTx/>
              <a:buNone/>
              <a:tabLst/>
              <a:defRPr sz="2000" kern="1200">
                <a:solidFill>
                  <a:schemeClr val="tx2"/>
                </a:solidFill>
                <a:latin typeface="+mn-lt"/>
                <a:ea typeface="+mn-ea"/>
                <a:cs typeface="+mn-cs"/>
              </a:defRPr>
            </a:lvl4pPr>
            <a:lvl5pPr marL="1143000" marR="0" indent="-228600" algn="l" defTabSz="914400" rtl="0" eaLnBrk="0" fontAlgn="base" latinLnBrk="0" hangingPunct="0">
              <a:lnSpc>
                <a:spcPct val="100000"/>
              </a:lnSpc>
              <a:spcBef>
                <a:spcPct val="10000"/>
              </a:spcBef>
              <a:spcAft>
                <a:spcPct val="0"/>
              </a:spcAft>
              <a:buClr>
                <a:srgbClr val="374673"/>
              </a:buClr>
              <a:buSzPct val="75000"/>
              <a:buFont typeface="Arial"/>
              <a:buChar char="•"/>
              <a:tabLst/>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20000"/>
              </a:lnSpc>
              <a:buNone/>
            </a:pPr>
            <a:r>
              <a:rPr lang="en-GB" sz="2400" dirty="0" smtClean="0">
                <a:solidFill>
                  <a:schemeClr val="accent4">
                    <a:lumMod val="50000"/>
                  </a:schemeClr>
                </a:solidFill>
              </a:rPr>
              <a:t>Education Resources</a:t>
            </a:r>
          </a:p>
          <a:p>
            <a:pPr algn="ctr">
              <a:lnSpc>
                <a:spcPct val="120000"/>
              </a:lnSpc>
              <a:buNone/>
            </a:pPr>
            <a:r>
              <a:rPr lang="en-GB" sz="2400" dirty="0" smtClean="0">
                <a:solidFill>
                  <a:schemeClr val="accent4">
                    <a:lumMod val="50000"/>
                  </a:schemeClr>
                </a:solidFill>
              </a:rPr>
              <a:t>www.teleflex.com/ezioeducation</a:t>
            </a:r>
            <a:endParaRPr lang="en-GB" sz="2400" dirty="0">
              <a:solidFill>
                <a:schemeClr val="accent4">
                  <a:lumMod val="50000"/>
                </a:schemeClr>
              </a:solidFill>
            </a:endParaRPr>
          </a:p>
        </p:txBody>
      </p:sp>
      <p:sp>
        <p:nvSpPr>
          <p:cNvPr id="5" name="Content Placeholder 39"/>
          <p:cNvSpPr txBox="1">
            <a:spLocks/>
          </p:cNvSpPr>
          <p:nvPr/>
        </p:nvSpPr>
        <p:spPr>
          <a:xfrm>
            <a:off x="5562600" y="3057526"/>
            <a:ext cx="3581400" cy="3114674"/>
          </a:xfrm>
          <a:prstGeom prst="rect">
            <a:avLst/>
          </a:prstGeom>
          <a:solidFill>
            <a:schemeClr val="bg1"/>
          </a:solidFill>
        </p:spPr>
        <p:txBody>
          <a:bodyPr/>
          <a:lstStyle>
            <a:lvl1pPr marL="228600" marR="0" indent="-228600" algn="l" defTabSz="914400" rtl="0" eaLnBrk="0" fontAlgn="base" latinLnBrk="0" hangingPunct="0">
              <a:lnSpc>
                <a:spcPct val="100000"/>
              </a:lnSpc>
              <a:spcBef>
                <a:spcPct val="10000"/>
              </a:spcBef>
              <a:spcAft>
                <a:spcPct val="0"/>
              </a:spcAft>
              <a:buClr>
                <a:srgbClr val="374673"/>
              </a:buClr>
              <a:buSzTx/>
              <a:buFont typeface="Arial"/>
              <a:buChar char="•"/>
              <a:tabLst/>
              <a:defRPr sz="1600" kern="1200">
                <a:solidFill>
                  <a:schemeClr val="tx2"/>
                </a:solidFill>
                <a:latin typeface="+mn-lt"/>
                <a:ea typeface="+mn-ea"/>
                <a:cs typeface="+mn-cs"/>
              </a:defRPr>
            </a:lvl1pPr>
            <a:lvl2pPr marL="227012" marR="0" indent="0" algn="l" defTabSz="914400" rtl="0" eaLnBrk="0" fontAlgn="base" latinLnBrk="0" hangingPunct="0">
              <a:lnSpc>
                <a:spcPct val="100000"/>
              </a:lnSpc>
              <a:spcBef>
                <a:spcPct val="10000"/>
              </a:spcBef>
              <a:spcAft>
                <a:spcPct val="0"/>
              </a:spcAft>
              <a:buClr>
                <a:srgbClr val="374673"/>
              </a:buClr>
              <a:buSzTx/>
              <a:buFont typeface="Arial"/>
              <a:buNone/>
              <a:tabLst/>
              <a:defRPr sz="600" kern="1200">
                <a:solidFill>
                  <a:schemeClr val="tx2"/>
                </a:solidFill>
                <a:latin typeface="+mn-lt"/>
                <a:ea typeface="+mn-ea"/>
                <a:cs typeface="+mn-cs"/>
              </a:defRPr>
            </a:lvl2pPr>
            <a:lvl3pPr marL="225425" marR="0" indent="0" algn="l" defTabSz="914400" rtl="0" eaLnBrk="0" fontAlgn="base" latinLnBrk="0" hangingPunct="0">
              <a:lnSpc>
                <a:spcPct val="100000"/>
              </a:lnSpc>
              <a:spcBef>
                <a:spcPct val="10000"/>
              </a:spcBef>
              <a:spcAft>
                <a:spcPct val="0"/>
              </a:spcAft>
              <a:buClr>
                <a:srgbClr val="374673"/>
              </a:buClr>
              <a:buSzPct val="75000"/>
              <a:buFont typeface="Arial" pitchFamily="34" charset="0"/>
              <a:buNone/>
              <a:tabLst/>
              <a:defRPr sz="1400" kern="1200">
                <a:solidFill>
                  <a:schemeClr val="tx2"/>
                </a:solidFill>
                <a:latin typeface="+mn-lt"/>
                <a:ea typeface="+mn-ea"/>
                <a:cs typeface="+mn-cs"/>
              </a:defRPr>
            </a:lvl3pPr>
            <a:lvl4pPr marL="685800" marR="0" indent="0" algn="l" defTabSz="914400" rtl="0" eaLnBrk="0" fontAlgn="base" latinLnBrk="0" hangingPunct="0">
              <a:lnSpc>
                <a:spcPct val="100000"/>
              </a:lnSpc>
              <a:spcBef>
                <a:spcPct val="10000"/>
              </a:spcBef>
              <a:spcAft>
                <a:spcPct val="0"/>
              </a:spcAft>
              <a:buClr>
                <a:srgbClr val="374673"/>
              </a:buClr>
              <a:buSzTx/>
              <a:buFontTx/>
              <a:buNone/>
              <a:tabLst/>
              <a:defRPr sz="2000" kern="1200">
                <a:solidFill>
                  <a:schemeClr val="tx2"/>
                </a:solidFill>
                <a:latin typeface="+mn-lt"/>
                <a:ea typeface="+mn-ea"/>
                <a:cs typeface="+mn-cs"/>
              </a:defRPr>
            </a:lvl4pPr>
            <a:lvl5pPr marL="1143000" marR="0" indent="-228600" algn="l" defTabSz="914400" rtl="0" eaLnBrk="0" fontAlgn="base" latinLnBrk="0" hangingPunct="0">
              <a:lnSpc>
                <a:spcPct val="100000"/>
              </a:lnSpc>
              <a:spcBef>
                <a:spcPct val="10000"/>
              </a:spcBef>
              <a:spcAft>
                <a:spcPct val="0"/>
              </a:spcAft>
              <a:buClr>
                <a:srgbClr val="374673"/>
              </a:buClr>
              <a:buSzPct val="75000"/>
              <a:buFont typeface="Arial"/>
              <a:buChar char="•"/>
              <a:tabLst/>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a:buNone/>
            </a:pPr>
            <a:endParaRPr lang="en-US" dirty="0" smtClean="0">
              <a:solidFill>
                <a:schemeClr val="accent4">
                  <a:lumMod val="50000"/>
                </a:schemeClr>
              </a:solidFill>
            </a:endParaRPr>
          </a:p>
          <a:p>
            <a:pPr algn="ctr">
              <a:buFont typeface="Arial"/>
              <a:buNone/>
            </a:pPr>
            <a:endParaRPr lang="en-US" dirty="0" smtClean="0">
              <a:solidFill>
                <a:schemeClr val="accent4">
                  <a:lumMod val="50000"/>
                </a:schemeClr>
              </a:solidFill>
            </a:endParaRPr>
          </a:p>
          <a:p>
            <a:pPr algn="ctr">
              <a:buFont typeface="Arial"/>
              <a:buNone/>
            </a:pPr>
            <a:endParaRPr lang="en-US" dirty="0" smtClean="0">
              <a:solidFill>
                <a:schemeClr val="accent4">
                  <a:lumMod val="50000"/>
                </a:schemeClr>
              </a:solidFill>
            </a:endParaRPr>
          </a:p>
          <a:p>
            <a:pPr algn="ctr">
              <a:buFont typeface="Arial"/>
              <a:buNone/>
            </a:pPr>
            <a:endParaRPr lang="en-US" dirty="0" smtClean="0">
              <a:solidFill>
                <a:schemeClr val="accent4">
                  <a:lumMod val="50000"/>
                </a:schemeClr>
              </a:solidFill>
            </a:endParaRPr>
          </a:p>
          <a:p>
            <a:pPr algn="ctr">
              <a:buFont typeface="Arial"/>
              <a:buNone/>
            </a:pPr>
            <a:endParaRPr lang="en-US" dirty="0" smtClean="0">
              <a:solidFill>
                <a:schemeClr val="accent4">
                  <a:lumMod val="50000"/>
                </a:schemeClr>
              </a:solidFill>
            </a:endParaRPr>
          </a:p>
          <a:p>
            <a:pPr algn="ctr">
              <a:buFont typeface="Arial"/>
              <a:buNone/>
            </a:pPr>
            <a:r>
              <a:rPr lang="en-US" sz="2400" dirty="0" smtClean="0">
                <a:solidFill>
                  <a:schemeClr val="accent4">
                    <a:lumMod val="50000"/>
                  </a:schemeClr>
                </a:solidFill>
              </a:rPr>
              <a:t>Connect with the App </a:t>
            </a:r>
          </a:p>
          <a:p>
            <a:pPr algn="ctr">
              <a:buFont typeface="Arial"/>
              <a:buNone/>
            </a:pPr>
            <a:r>
              <a:rPr lang="en-US" sz="2400" dirty="0" smtClean="0">
                <a:solidFill>
                  <a:schemeClr val="accent4">
                    <a:lumMod val="50000"/>
                  </a:schemeClr>
                </a:solidFill>
              </a:rPr>
              <a:t>for iPhone &amp; Android</a:t>
            </a:r>
          </a:p>
          <a:p>
            <a:pPr>
              <a:buFont typeface="Arial"/>
              <a:buNone/>
            </a:pPr>
            <a:endParaRPr lang="en-US" dirty="0">
              <a:solidFill>
                <a:schemeClr val="accent4">
                  <a:lumMod val="50000"/>
                </a:schemeClr>
              </a:solidFill>
            </a:endParaRPr>
          </a:p>
        </p:txBody>
      </p:sp>
      <p:sp>
        <p:nvSpPr>
          <p:cNvPr id="6" name="Slide Number Placeholder 2"/>
          <p:cNvSpPr txBox="1">
            <a:spLocks/>
          </p:cNvSpPr>
          <p:nvPr/>
        </p:nvSpPr>
        <p:spPr>
          <a:xfrm>
            <a:off x="8229600" y="-477748"/>
            <a:ext cx="914400" cy="457200"/>
          </a:xfrm>
          <a:prstGeom prst="rect">
            <a:avLst/>
          </a:prstGeom>
        </p:spPr>
        <p:txBody>
          <a:bodyPr/>
          <a:lstStyle>
            <a:defPPr>
              <a:defRPr lang="en-US"/>
            </a:defPPr>
            <a:lvl1pPr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baseline="-250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baseline="-250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baseline="-250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baseline="-250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baseline="-25000">
                <a:solidFill>
                  <a:schemeClr val="tx1"/>
                </a:solidFill>
                <a:latin typeface="Arial" charset="0"/>
                <a:ea typeface="ＭＳ Ｐゴシック" charset="0"/>
                <a:cs typeface="ＭＳ Ｐゴシック" charset="0"/>
              </a:defRPr>
            </a:lvl9pPr>
          </a:lstStyle>
          <a:p>
            <a:pPr algn="r">
              <a:defRPr/>
            </a:pPr>
            <a:fld id="{0E50C936-8944-8147-ADBF-FBE221037305}" type="slidenum">
              <a:rPr lang="en-US" smtClean="0"/>
              <a:pPr algn="r">
                <a:defRPr/>
              </a:pPr>
              <a:t>30</a:t>
            </a:fld>
            <a:endParaRPr lang="en-US" dirty="0"/>
          </a:p>
        </p:txBody>
      </p:sp>
      <p:sp>
        <p:nvSpPr>
          <p:cNvPr id="7" name="AutoShape 2" descr="EZ-IO_ Media_ EZ-IO App"/>
          <p:cNvSpPr>
            <a:spLocks noChangeAspect="1" noChangeArrowheads="1"/>
          </p:cNvSpPr>
          <p:nvPr/>
        </p:nvSpPr>
        <p:spPr bwMode="auto">
          <a:xfrm>
            <a:off x="2557463" y="-852488"/>
            <a:ext cx="3190875" cy="32194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 name="AutoShape 4" descr="EZ-IO_ Media_ EZ-IO App"/>
          <p:cNvSpPr>
            <a:spLocks noChangeAspect="1" noChangeArrowheads="1"/>
          </p:cNvSpPr>
          <p:nvPr/>
        </p:nvSpPr>
        <p:spPr bwMode="auto">
          <a:xfrm>
            <a:off x="2557463" y="-852488"/>
            <a:ext cx="3190875" cy="32194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9134" y="1360578"/>
            <a:ext cx="2768331" cy="3003639"/>
          </a:xfrm>
          <a:prstGeom prst="rect">
            <a:avLst/>
          </a:prstGeom>
        </p:spPr>
      </p:pic>
    </p:spTree>
    <p:extLst>
      <p:ext uri="{BB962C8B-B14F-4D97-AF65-F5344CB8AC3E}">
        <p14:creationId xmlns:p14="http://schemas.microsoft.com/office/powerpoint/2010/main" val="38749478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914400" y="4038600"/>
            <a:ext cx="8001000" cy="683699"/>
          </a:xfrm>
        </p:spPr>
        <p:txBody>
          <a:bodyPr/>
          <a:lstStyle/>
          <a:p>
            <a:pPr algn="ctr"/>
            <a:r>
              <a:rPr lang="en-US" u="none" dirty="0" smtClean="0"/>
              <a:t>THANK YOU </a:t>
            </a:r>
            <a:endParaRPr lang="en-US" u="none" dirty="0"/>
          </a:p>
        </p:txBody>
      </p:sp>
      <p:sp>
        <p:nvSpPr>
          <p:cNvPr id="8" name="Text Placeholder 6"/>
          <p:cNvSpPr txBox="1">
            <a:spLocks/>
          </p:cNvSpPr>
          <p:nvPr/>
        </p:nvSpPr>
        <p:spPr>
          <a:xfrm>
            <a:off x="914400" y="1600200"/>
            <a:ext cx="8229600" cy="2590800"/>
          </a:xfrm>
          <a:prstGeom prst="rect">
            <a:avLst/>
          </a:prstGeom>
        </p:spPr>
        <p:txBody>
          <a:bodyPr/>
          <a:lstStyle>
            <a:lvl1pPr marL="0" marR="0" indent="0" algn="r" defTabSz="914400" rtl="0" eaLnBrk="0" fontAlgn="base" latinLnBrk="0" hangingPunct="0">
              <a:lnSpc>
                <a:spcPct val="100000"/>
              </a:lnSpc>
              <a:spcBef>
                <a:spcPct val="10000"/>
              </a:spcBef>
              <a:spcAft>
                <a:spcPct val="0"/>
              </a:spcAft>
              <a:buClr>
                <a:srgbClr val="374673"/>
              </a:buClr>
              <a:buSzTx/>
              <a:buFont typeface="Arial"/>
              <a:buNone/>
              <a:tabLst/>
              <a:defRPr sz="1600" b="0" kern="1200" baseline="0">
                <a:solidFill>
                  <a:schemeClr val="bg1"/>
                </a:solidFill>
                <a:latin typeface="Arial" charset="0"/>
                <a:ea typeface="ＭＳ Ｐゴシック" charset="0"/>
                <a:cs typeface="+mn-cs"/>
              </a:defRPr>
            </a:lvl1pPr>
            <a:lvl2pPr marL="227012" marR="0" indent="0" algn="l" defTabSz="914400" rtl="0" eaLnBrk="0" fontAlgn="base" latinLnBrk="0" hangingPunct="0">
              <a:lnSpc>
                <a:spcPct val="100000"/>
              </a:lnSpc>
              <a:spcBef>
                <a:spcPct val="10000"/>
              </a:spcBef>
              <a:spcAft>
                <a:spcPct val="0"/>
              </a:spcAft>
              <a:buClr>
                <a:srgbClr val="374673"/>
              </a:buClr>
              <a:buSzTx/>
              <a:buFont typeface="Arial"/>
              <a:buNone/>
              <a:tabLst/>
              <a:defRPr sz="600" kern="1200">
                <a:solidFill>
                  <a:schemeClr val="tx2"/>
                </a:solidFill>
                <a:latin typeface="+mn-lt"/>
                <a:ea typeface="+mn-ea"/>
                <a:cs typeface="+mn-cs"/>
              </a:defRPr>
            </a:lvl2pPr>
            <a:lvl3pPr marL="225425" marR="0" indent="0" algn="l" defTabSz="914400" rtl="0" eaLnBrk="0" fontAlgn="base" latinLnBrk="0" hangingPunct="0">
              <a:lnSpc>
                <a:spcPct val="100000"/>
              </a:lnSpc>
              <a:spcBef>
                <a:spcPct val="10000"/>
              </a:spcBef>
              <a:spcAft>
                <a:spcPct val="0"/>
              </a:spcAft>
              <a:buClr>
                <a:srgbClr val="374673"/>
              </a:buClr>
              <a:buSzPct val="75000"/>
              <a:buFont typeface="Arial" pitchFamily="34" charset="0"/>
              <a:buNone/>
              <a:tabLst/>
              <a:defRPr sz="1400" kern="1200">
                <a:solidFill>
                  <a:schemeClr val="tx2"/>
                </a:solidFill>
                <a:latin typeface="+mn-lt"/>
                <a:ea typeface="+mn-ea"/>
                <a:cs typeface="+mn-cs"/>
              </a:defRPr>
            </a:lvl3pPr>
            <a:lvl4pPr marL="685800" marR="0" indent="0" algn="l" defTabSz="914400" rtl="0" eaLnBrk="0" fontAlgn="base" latinLnBrk="0" hangingPunct="0">
              <a:lnSpc>
                <a:spcPct val="100000"/>
              </a:lnSpc>
              <a:spcBef>
                <a:spcPct val="10000"/>
              </a:spcBef>
              <a:spcAft>
                <a:spcPct val="0"/>
              </a:spcAft>
              <a:buClr>
                <a:srgbClr val="374673"/>
              </a:buClr>
              <a:buSzTx/>
              <a:buFontTx/>
              <a:buNone/>
              <a:tabLst/>
              <a:defRPr sz="2000" kern="1200">
                <a:solidFill>
                  <a:schemeClr val="tx2"/>
                </a:solidFill>
                <a:latin typeface="+mn-lt"/>
                <a:ea typeface="+mn-ea"/>
                <a:cs typeface="+mn-cs"/>
              </a:defRPr>
            </a:lvl4pPr>
            <a:lvl5pPr marL="1143000" marR="0" indent="-228600" algn="l" defTabSz="914400" rtl="0" eaLnBrk="0" fontAlgn="base" latinLnBrk="0" hangingPunct="0">
              <a:lnSpc>
                <a:spcPct val="100000"/>
              </a:lnSpc>
              <a:spcBef>
                <a:spcPct val="10000"/>
              </a:spcBef>
              <a:spcAft>
                <a:spcPct val="0"/>
              </a:spcAft>
              <a:buClr>
                <a:srgbClr val="374673"/>
              </a:buClr>
              <a:buSzPct val="75000"/>
              <a:buFont typeface="Arial"/>
              <a:buChar char="•"/>
              <a:tabLst/>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000" dirty="0" smtClean="0">
                <a:solidFill>
                  <a:schemeClr val="accent4">
                    <a:lumMod val="50000"/>
                  </a:schemeClr>
                </a:solidFill>
                <a:latin typeface="Arial" panose="020B0604020202020204" pitchFamily="34" charset="0"/>
                <a:cs typeface="Arial" panose="020B0604020202020204" pitchFamily="34" charset="0"/>
              </a:rPr>
              <a:t>STERRAD is a product of Advanced Sterilization Products, a Johnson and Johnson Company.</a:t>
            </a:r>
          </a:p>
          <a:p>
            <a:endParaRPr lang="en-US" sz="1000" dirty="0" smtClean="0">
              <a:solidFill>
                <a:schemeClr val="accent4">
                  <a:lumMod val="50000"/>
                </a:schemeClr>
              </a:solidFill>
              <a:latin typeface="Arial" panose="020B0604020202020204" pitchFamily="34" charset="0"/>
              <a:cs typeface="Arial" panose="020B0604020202020204" pitchFamily="34" charset="0"/>
            </a:endParaRPr>
          </a:p>
          <a:p>
            <a:r>
              <a:rPr lang="en-US" sz="1000" dirty="0" err="1" smtClean="0">
                <a:solidFill>
                  <a:schemeClr val="accent4">
                    <a:lumMod val="50000"/>
                  </a:schemeClr>
                </a:solidFill>
                <a:latin typeface="Arial" panose="020B0604020202020204" pitchFamily="34" charset="0"/>
                <a:cs typeface="Arial" panose="020B0604020202020204" pitchFamily="34" charset="0"/>
              </a:rPr>
              <a:t>Robertsite</a:t>
            </a:r>
            <a:r>
              <a:rPr lang="en-US" sz="1000" dirty="0" smtClean="0">
                <a:solidFill>
                  <a:schemeClr val="accent4">
                    <a:lumMod val="50000"/>
                  </a:schemeClr>
                </a:solidFill>
                <a:latin typeface="Arial" panose="020B0604020202020204" pitchFamily="34" charset="0"/>
                <a:cs typeface="Arial" panose="020B0604020202020204" pitchFamily="34" charset="0"/>
              </a:rPr>
              <a:t> is a product by </a:t>
            </a:r>
            <a:r>
              <a:rPr lang="en-US" sz="1000" dirty="0" err="1" smtClean="0">
                <a:solidFill>
                  <a:schemeClr val="accent4">
                    <a:lumMod val="50000"/>
                  </a:schemeClr>
                </a:solidFill>
                <a:latin typeface="Arial" panose="020B0604020202020204" pitchFamily="34" charset="0"/>
                <a:cs typeface="Arial" panose="020B0604020202020204" pitchFamily="34" charset="0"/>
              </a:rPr>
              <a:t>Halkey</a:t>
            </a:r>
            <a:r>
              <a:rPr lang="en-US" sz="1000" dirty="0" smtClean="0">
                <a:solidFill>
                  <a:schemeClr val="accent4">
                    <a:lumMod val="50000"/>
                  </a:schemeClr>
                </a:solidFill>
                <a:latin typeface="Arial" panose="020B0604020202020204" pitchFamily="34" charset="0"/>
                <a:cs typeface="Arial" panose="020B0604020202020204" pitchFamily="34" charset="0"/>
              </a:rPr>
              <a:t>-Roberts Corporation.</a:t>
            </a:r>
          </a:p>
          <a:p>
            <a:endParaRPr lang="en-US" sz="1000" dirty="0">
              <a:solidFill>
                <a:schemeClr val="accent4">
                  <a:lumMod val="50000"/>
                </a:schemeClr>
              </a:solidFill>
              <a:latin typeface="Arial" panose="020B0604020202020204" pitchFamily="34" charset="0"/>
              <a:cs typeface="Arial" panose="020B0604020202020204" pitchFamily="34" charset="0"/>
            </a:endParaRPr>
          </a:p>
          <a:p>
            <a:r>
              <a:rPr lang="en-US" sz="1000" dirty="0" smtClean="0">
                <a:solidFill>
                  <a:schemeClr val="accent4">
                    <a:lumMod val="50000"/>
                  </a:schemeClr>
                </a:solidFill>
                <a:latin typeface="Arial" panose="020B0604020202020204" pitchFamily="34" charset="0"/>
                <a:cs typeface="Arial" panose="020B0604020202020204" pitchFamily="34" charset="0"/>
              </a:rPr>
              <a:t>NeedleVISE is a product of </a:t>
            </a:r>
            <a:r>
              <a:rPr lang="en-US" sz="1000" dirty="0" err="1" smtClean="0">
                <a:solidFill>
                  <a:schemeClr val="accent4">
                    <a:lumMod val="50000"/>
                  </a:schemeClr>
                </a:solidFill>
                <a:latin typeface="Arial" panose="020B0604020202020204" pitchFamily="34" charset="0"/>
                <a:cs typeface="Arial" panose="020B0604020202020204" pitchFamily="34" charset="0"/>
              </a:rPr>
              <a:t>Atrion</a:t>
            </a:r>
            <a:r>
              <a:rPr lang="en-US" sz="1000" dirty="0" smtClean="0">
                <a:solidFill>
                  <a:schemeClr val="accent4">
                    <a:lumMod val="50000"/>
                  </a:schemeClr>
                </a:solidFill>
                <a:latin typeface="Arial" panose="020B0604020202020204" pitchFamily="34" charset="0"/>
                <a:cs typeface="Arial" panose="020B0604020202020204" pitchFamily="34" charset="0"/>
              </a:rPr>
              <a:t> Medical Products, Inc.  </a:t>
            </a:r>
          </a:p>
          <a:p>
            <a:endParaRPr lang="en-US" sz="1000" dirty="0" smtClean="0">
              <a:solidFill>
                <a:schemeClr val="accent4">
                  <a:lumMod val="50000"/>
                </a:schemeClr>
              </a:solidFill>
              <a:latin typeface="Arial" panose="020B0604020202020204" pitchFamily="34" charset="0"/>
              <a:cs typeface="Arial" panose="020B0604020202020204" pitchFamily="34" charset="0"/>
            </a:endParaRPr>
          </a:p>
          <a:p>
            <a:r>
              <a:rPr lang="en-US" sz="1000" dirty="0" smtClean="0">
                <a:solidFill>
                  <a:schemeClr val="accent4">
                    <a:lumMod val="50000"/>
                  </a:schemeClr>
                </a:solidFill>
                <a:latin typeface="Arial" panose="020B0604020202020204" pitchFamily="34" charset="0"/>
                <a:cs typeface="Arial" panose="020B0604020202020204" pitchFamily="34" charset="0"/>
              </a:rPr>
              <a:t>Level 1 is a product of the Medical Division of Smiths Group, plc.</a:t>
            </a:r>
          </a:p>
          <a:p>
            <a:endParaRPr lang="en-US" sz="1000" dirty="0" smtClean="0">
              <a:solidFill>
                <a:schemeClr val="accent4">
                  <a:lumMod val="50000"/>
                </a:schemeClr>
              </a:solidFill>
              <a:latin typeface="Arial" panose="020B0604020202020204" pitchFamily="34" charset="0"/>
              <a:cs typeface="Arial" panose="020B0604020202020204" pitchFamily="34" charset="0"/>
            </a:endParaRPr>
          </a:p>
          <a:p>
            <a:r>
              <a:rPr lang="en-US" sz="1000" dirty="0" smtClean="0">
                <a:solidFill>
                  <a:schemeClr val="accent4">
                    <a:lumMod val="50000"/>
                  </a:schemeClr>
                </a:solidFill>
                <a:latin typeface="Arial" panose="020B0604020202020204" pitchFamily="34" charset="0"/>
                <a:cs typeface="Arial" panose="020B0604020202020204" pitchFamily="34" charset="0"/>
              </a:rPr>
              <a:t>Teleflex, EZ-IO, EZ-Connect and EZ-Stabilizer are trademarks or registered trademarks of Teleflex Incorporated or its affiliates.</a:t>
            </a:r>
          </a:p>
          <a:p>
            <a:endParaRPr lang="en-US" sz="1000" dirty="0" smtClean="0">
              <a:solidFill>
                <a:schemeClr val="accent4">
                  <a:lumMod val="50000"/>
                </a:schemeClr>
              </a:solidFill>
              <a:latin typeface="Arial" panose="020B0604020202020204" pitchFamily="34" charset="0"/>
              <a:cs typeface="Arial" panose="020B0604020202020204" pitchFamily="34" charset="0"/>
            </a:endParaRPr>
          </a:p>
          <a:p>
            <a:r>
              <a:rPr lang="en-US" sz="1000" dirty="0" smtClean="0">
                <a:solidFill>
                  <a:schemeClr val="accent4">
                    <a:lumMod val="50000"/>
                  </a:schemeClr>
                </a:solidFill>
                <a:latin typeface="Arial" panose="020B0604020202020204" pitchFamily="34" charset="0"/>
                <a:cs typeface="Arial" panose="020B0604020202020204" pitchFamily="34" charset="0"/>
              </a:rPr>
              <a:t>Vidacare LLC is a wholly owned subsidiary of Teleflex Incorporated.</a:t>
            </a:r>
          </a:p>
          <a:p>
            <a:endParaRPr lang="en-US" sz="1000" dirty="0" smtClean="0">
              <a:solidFill>
                <a:schemeClr val="accent4">
                  <a:lumMod val="50000"/>
                </a:schemeClr>
              </a:solidFill>
              <a:latin typeface="Arial" panose="020B0604020202020204" pitchFamily="34" charset="0"/>
              <a:cs typeface="Arial" panose="020B0604020202020204" pitchFamily="34" charset="0"/>
            </a:endParaRPr>
          </a:p>
          <a:p>
            <a:r>
              <a:rPr lang="en-US" sz="1000" dirty="0" smtClean="0">
                <a:solidFill>
                  <a:schemeClr val="accent4">
                    <a:lumMod val="50000"/>
                  </a:schemeClr>
                </a:solidFill>
                <a:latin typeface="Arial" panose="020B0604020202020204" pitchFamily="34" charset="0"/>
                <a:cs typeface="Arial" panose="020B0604020202020204" pitchFamily="34" charset="0"/>
              </a:rPr>
              <a:t>© 2014 Teleflex Incorporated. All rights reserved. </a:t>
            </a:r>
            <a:endParaRPr lang="en-US" sz="1000" dirty="0">
              <a:solidFill>
                <a:schemeClr val="accent4">
                  <a:lumMod val="50000"/>
                </a:schemeClr>
              </a:solidFill>
              <a:latin typeface="Arial" panose="020B0604020202020204" pitchFamily="34" charset="0"/>
              <a:cs typeface="Arial" panose="020B0604020202020204" pitchFamily="34" charset="0"/>
            </a:endParaRPr>
          </a:p>
        </p:txBody>
      </p:sp>
      <p:sp>
        <p:nvSpPr>
          <p:cNvPr id="2" name="Rectangle 1"/>
          <p:cNvSpPr/>
          <p:nvPr/>
        </p:nvSpPr>
        <p:spPr>
          <a:xfrm>
            <a:off x="762000" y="762000"/>
            <a:ext cx="8382000" cy="707886"/>
          </a:xfrm>
          <a:prstGeom prst="rect">
            <a:avLst/>
          </a:prstGeom>
        </p:spPr>
        <p:txBody>
          <a:bodyPr wrap="square">
            <a:spAutoFit/>
          </a:bodyPr>
          <a:lstStyle/>
          <a:p>
            <a:r>
              <a:rPr lang="en-US" sz="1000" dirty="0">
                <a:solidFill>
                  <a:schemeClr val="bg2"/>
                </a:solidFill>
              </a:rPr>
              <a:t>This material is not intended to replace standard clinical education and training by Vidacare LLC, a subsidiary of </a:t>
            </a:r>
            <a:r>
              <a:rPr lang="en-US" sz="1000" dirty="0" smtClean="0">
                <a:solidFill>
                  <a:schemeClr val="bg2"/>
                </a:solidFill>
              </a:rPr>
              <a:t>Teleflex Incorporated, </a:t>
            </a:r>
            <a:r>
              <a:rPr lang="en-US" sz="1000" dirty="0">
                <a:solidFill>
                  <a:schemeClr val="bg2"/>
                </a:solidFill>
              </a:rPr>
              <a:t>and should be utilized as an adjunct to more detailed information which is available about the proper use of the product. View educational resources at www.teleflex.com/ezioeducation or contact a Teleflex clinical professional for any detailed questions related to product insertion, maintenance, removal and other clinical education information.</a:t>
            </a:r>
          </a:p>
        </p:txBody>
      </p:sp>
    </p:spTree>
    <p:extLst>
      <p:ext uri="{BB962C8B-B14F-4D97-AF65-F5344CB8AC3E}">
        <p14:creationId xmlns:p14="http://schemas.microsoft.com/office/powerpoint/2010/main" val="30581943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smtClean="0"/>
              <a:t>Intraosseous Vascular Access History</a:t>
            </a:r>
            <a:endParaRPr lang="en-US" b="1" dirty="0"/>
          </a:p>
        </p:txBody>
      </p:sp>
      <p:graphicFrame>
        <p:nvGraphicFramePr>
          <p:cNvPr id="2" name="Diagram 1"/>
          <p:cNvGraphicFramePr/>
          <p:nvPr>
            <p:extLst>
              <p:ext uri="{D42A27DB-BD31-4B8C-83A1-F6EECF244321}">
                <p14:modId xmlns:p14="http://schemas.microsoft.com/office/powerpoint/2010/main" val="463845209"/>
              </p:ext>
            </p:extLst>
          </p:nvPr>
        </p:nvGraphicFramePr>
        <p:xfrm>
          <a:off x="381000" y="1752600"/>
          <a:ext cx="8458200" cy="83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extLst>
              <p:ext uri="{D42A27DB-BD31-4B8C-83A1-F6EECF244321}">
                <p14:modId xmlns:p14="http://schemas.microsoft.com/office/powerpoint/2010/main" val="3920557360"/>
              </p:ext>
            </p:extLst>
          </p:nvPr>
        </p:nvGraphicFramePr>
        <p:xfrm>
          <a:off x="473978" y="2971799"/>
          <a:ext cx="8365222" cy="30165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307716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763000" cy="680900"/>
          </a:xfrm>
        </p:spPr>
        <p:txBody>
          <a:bodyPr/>
          <a:lstStyle/>
          <a:p>
            <a:pPr algn="ctr"/>
            <a:r>
              <a:rPr lang="en-US" b="1" dirty="0" smtClean="0"/>
              <a:t>Organizational Support</a:t>
            </a:r>
            <a:endParaRPr lang="en-US" b="1" dirty="0"/>
          </a:p>
        </p:txBody>
      </p:sp>
      <p:sp>
        <p:nvSpPr>
          <p:cNvPr id="3" name="Text Placeholder 2"/>
          <p:cNvSpPr>
            <a:spLocks noGrp="1"/>
          </p:cNvSpPr>
          <p:nvPr>
            <p:ph type="body" sz="quarter" idx="10"/>
          </p:nvPr>
        </p:nvSpPr>
        <p:spPr>
          <a:xfrm>
            <a:off x="381000" y="1219200"/>
            <a:ext cx="8365222" cy="4862818"/>
          </a:xfrm>
        </p:spPr>
        <p:txBody>
          <a:bodyPr/>
          <a:lstStyle/>
          <a:p>
            <a:pPr marL="0" indent="0" fontAlgn="auto">
              <a:buNone/>
              <a:defRPr/>
            </a:pPr>
            <a:endParaRPr lang="en-US" dirty="0"/>
          </a:p>
          <a:p>
            <a:pPr lvl="1" fontAlgn="auto">
              <a:lnSpc>
                <a:spcPct val="110000"/>
              </a:lnSpc>
              <a:defRPr/>
            </a:pPr>
            <a:endParaRPr lang="en-US" dirty="0" smtClean="0"/>
          </a:p>
          <a:p>
            <a:pPr fontAlgn="auto">
              <a:lnSpc>
                <a:spcPct val="110000"/>
              </a:lnSpc>
              <a:defRPr/>
            </a:pPr>
            <a:endParaRPr lang="en-US" dirty="0"/>
          </a:p>
          <a:p>
            <a:pPr marL="0" indent="0">
              <a:buNone/>
            </a:pPr>
            <a:endParaRPr lang="en-US" dirty="0"/>
          </a:p>
        </p:txBody>
      </p:sp>
      <p:graphicFrame>
        <p:nvGraphicFramePr>
          <p:cNvPr id="5" name="Diagram 4"/>
          <p:cNvGraphicFramePr/>
          <p:nvPr>
            <p:extLst>
              <p:ext uri="{D42A27DB-BD31-4B8C-83A1-F6EECF244321}">
                <p14:modId xmlns:p14="http://schemas.microsoft.com/office/powerpoint/2010/main" val="1885329807"/>
              </p:ext>
            </p:extLst>
          </p:nvPr>
        </p:nvGraphicFramePr>
        <p:xfrm>
          <a:off x="0" y="1066800"/>
          <a:ext cx="91440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2205029717"/>
              </p:ext>
            </p:extLst>
          </p:nvPr>
        </p:nvGraphicFramePr>
        <p:xfrm>
          <a:off x="3048000" y="2895600"/>
          <a:ext cx="3505200" cy="1270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1320614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smtClean="0"/>
              <a:t>Publications</a:t>
            </a:r>
            <a:endParaRPr lang="en-US" b="1" dirty="0"/>
          </a:p>
        </p:txBody>
      </p:sp>
      <p:graphicFrame>
        <p:nvGraphicFramePr>
          <p:cNvPr id="2" name="Diagram 1"/>
          <p:cNvGraphicFramePr/>
          <p:nvPr>
            <p:extLst>
              <p:ext uri="{D42A27DB-BD31-4B8C-83A1-F6EECF244321}">
                <p14:modId xmlns:p14="http://schemas.microsoft.com/office/powerpoint/2010/main" val="23405991"/>
              </p:ext>
            </p:extLst>
          </p:nvPr>
        </p:nvGraphicFramePr>
        <p:xfrm>
          <a:off x="152400" y="909501"/>
          <a:ext cx="8839200" cy="54150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228600" y="6172200"/>
            <a:ext cx="7086600" cy="307777"/>
          </a:xfrm>
          <a:prstGeom prst="rect">
            <a:avLst/>
          </a:prstGeom>
        </p:spPr>
        <p:txBody>
          <a:bodyPr wrap="square">
            <a:spAutoFit/>
          </a:bodyPr>
          <a:lstStyle/>
          <a:p>
            <a:r>
              <a:rPr lang="en-US" sz="1400" b="1" i="1" dirty="0">
                <a:solidFill>
                  <a:srgbClr val="1F497D"/>
                </a:solidFill>
                <a:latin typeface="Calibri" panose="020F0502020204030204" pitchFamily="34" charset="0"/>
                <a:ea typeface="Calibri" panose="020F0502020204030204" pitchFamily="34" charset="0"/>
                <a:cs typeface="Times New Roman" panose="02020603050405020304" pitchFamily="18" charset="0"/>
              </a:rPr>
              <a:t>*Effective January 2014, the EZ-IO® System was re-branded as the ARROW® EZ-IO® System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94944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Who Can Utilize The </a:t>
            </a:r>
            <a:r>
              <a:rPr lang="en-US" b="1" dirty="0" smtClean="0"/>
              <a:t>ARROW</a:t>
            </a:r>
            <a:r>
              <a:rPr lang="en-US" b="1" baseline="30000" dirty="0" smtClean="0"/>
              <a:t>®</a:t>
            </a:r>
            <a:r>
              <a:rPr lang="en-US" b="1" dirty="0" smtClean="0"/>
              <a:t> EZ-IO</a:t>
            </a:r>
            <a:r>
              <a:rPr lang="en-US" b="1" baseline="30000" dirty="0"/>
              <a:t>®</a:t>
            </a:r>
            <a:r>
              <a:rPr lang="en-US" b="1" dirty="0"/>
              <a:t> </a:t>
            </a:r>
            <a:r>
              <a:rPr lang="en-US" b="1" dirty="0" smtClean="0"/>
              <a:t>Vascular </a:t>
            </a:r>
            <a:r>
              <a:rPr lang="en-US" b="1" dirty="0"/>
              <a:t>Access System?</a:t>
            </a:r>
          </a:p>
        </p:txBody>
      </p:sp>
      <p:graphicFrame>
        <p:nvGraphicFramePr>
          <p:cNvPr id="4" name="Diagram 3"/>
          <p:cNvGraphicFramePr/>
          <p:nvPr>
            <p:extLst>
              <p:ext uri="{D42A27DB-BD31-4B8C-83A1-F6EECF244321}">
                <p14:modId xmlns:p14="http://schemas.microsoft.com/office/powerpoint/2010/main" val="1221261567"/>
              </p:ext>
            </p:extLst>
          </p:nvPr>
        </p:nvGraphicFramePr>
        <p:xfrm>
          <a:off x="76200" y="1371600"/>
          <a:ext cx="89916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94571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a:t>When Can </a:t>
            </a:r>
            <a:r>
              <a:rPr lang="en-US" b="1" dirty="0" smtClean="0"/>
              <a:t>The ARROW</a:t>
            </a:r>
            <a:r>
              <a:rPr lang="en-US" b="1" baseline="30000" dirty="0" smtClean="0"/>
              <a:t>®</a:t>
            </a:r>
            <a:r>
              <a:rPr lang="en-US" b="1" dirty="0" smtClean="0"/>
              <a:t> EZ-IO</a:t>
            </a:r>
            <a:r>
              <a:rPr lang="en-US" b="1" baseline="30000" dirty="0"/>
              <a:t>®</a:t>
            </a:r>
            <a:r>
              <a:rPr lang="en-US" b="1" dirty="0"/>
              <a:t> Vascular Access System Be Used?</a:t>
            </a:r>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7286" r="7098"/>
          <a:stretch/>
        </p:blipFill>
        <p:spPr>
          <a:xfrm>
            <a:off x="5534526" y="2209800"/>
            <a:ext cx="3581400" cy="3278778"/>
          </a:xfrm>
          <a:prstGeom prst="rect">
            <a:avLst/>
          </a:prstGeom>
        </p:spPr>
      </p:pic>
      <p:sp>
        <p:nvSpPr>
          <p:cNvPr id="5" name="Text Placeholder 4"/>
          <p:cNvSpPr>
            <a:spLocks noGrp="1"/>
          </p:cNvSpPr>
          <p:nvPr>
            <p:ph type="body" sz="quarter" idx="10"/>
          </p:nvPr>
        </p:nvSpPr>
        <p:spPr>
          <a:xfrm>
            <a:off x="228600" y="1143000"/>
            <a:ext cx="8517622" cy="4939018"/>
          </a:xfrm>
        </p:spPr>
        <p:txBody>
          <a:bodyPr/>
          <a:lstStyle/>
          <a:p>
            <a:pPr lvl="0"/>
            <a:r>
              <a:rPr lang="en-US" dirty="0" smtClean="0"/>
              <a:t>Emergent, </a:t>
            </a:r>
            <a:r>
              <a:rPr lang="en-US" dirty="0"/>
              <a:t>u</a:t>
            </a:r>
            <a:r>
              <a:rPr lang="en-US" dirty="0" smtClean="0"/>
              <a:t>rgent or </a:t>
            </a:r>
            <a:r>
              <a:rPr lang="en-US" dirty="0"/>
              <a:t>m</a:t>
            </a:r>
            <a:r>
              <a:rPr lang="en-US" dirty="0" smtClean="0"/>
              <a:t>edically </a:t>
            </a:r>
            <a:r>
              <a:rPr lang="en-US" dirty="0"/>
              <a:t>n</a:t>
            </a:r>
            <a:r>
              <a:rPr lang="en-US" dirty="0" smtClean="0"/>
              <a:t>ecessary </a:t>
            </a:r>
            <a:r>
              <a:rPr lang="en-US" dirty="0"/>
              <a:t>s</a:t>
            </a:r>
            <a:r>
              <a:rPr lang="en-US" dirty="0" smtClean="0"/>
              <a:t>ituations</a:t>
            </a:r>
          </a:p>
          <a:p>
            <a:pPr lvl="1"/>
            <a:r>
              <a:rPr lang="en-US" dirty="0"/>
              <a:t>Immediate need for medications or fluids</a:t>
            </a:r>
          </a:p>
          <a:p>
            <a:pPr lvl="1"/>
            <a:r>
              <a:rPr lang="en-US" dirty="0" smtClean="0"/>
              <a:t>Prevention of </a:t>
            </a:r>
            <a:r>
              <a:rPr lang="en-US" dirty="0"/>
              <a:t>delays </a:t>
            </a:r>
            <a:r>
              <a:rPr lang="en-US" dirty="0" smtClean="0"/>
              <a:t>to vascular access during </a:t>
            </a:r>
            <a:r>
              <a:rPr lang="en-US" dirty="0"/>
              <a:t>critical </a:t>
            </a:r>
            <a:r>
              <a:rPr lang="en-US" dirty="0" smtClean="0"/>
              <a:t>situations</a:t>
            </a:r>
            <a:endParaRPr lang="en-US" dirty="0"/>
          </a:p>
          <a:p>
            <a:pPr lvl="1"/>
            <a:r>
              <a:rPr lang="en-US" dirty="0" smtClean="0"/>
              <a:t>Difficult </a:t>
            </a:r>
            <a:r>
              <a:rPr lang="en-US" dirty="0"/>
              <a:t>Vascular Access (DVA</a:t>
            </a:r>
            <a:r>
              <a:rPr lang="en-US" dirty="0" smtClean="0"/>
              <a:t>)</a:t>
            </a:r>
          </a:p>
          <a:p>
            <a:pPr lvl="1"/>
            <a:r>
              <a:rPr lang="en-US" dirty="0" smtClean="0"/>
              <a:t>Vein preservation</a:t>
            </a:r>
          </a:p>
          <a:p>
            <a:pPr lvl="1"/>
            <a:endParaRPr lang="en-US" dirty="0"/>
          </a:p>
          <a:p>
            <a:pPr lvl="1"/>
            <a:endParaRPr lang="en-US" dirty="0" smtClean="0"/>
          </a:p>
          <a:p>
            <a:pPr lvl="1"/>
            <a:endParaRPr lang="en-US" dirty="0" smtClean="0"/>
          </a:p>
          <a:p>
            <a:pPr>
              <a:buFont typeface="Wingdings" panose="05000000000000000000" pitchFamily="2" charset="2"/>
              <a:buChar char="ü"/>
            </a:pPr>
            <a:r>
              <a:rPr lang="en-US" sz="1800" dirty="0" smtClean="0"/>
              <a:t>Safe: &lt;1% serious complication rate</a:t>
            </a:r>
          </a:p>
          <a:p>
            <a:pPr>
              <a:buFont typeface="Wingdings" panose="05000000000000000000" pitchFamily="2" charset="2"/>
              <a:buChar char="ü"/>
            </a:pPr>
            <a:r>
              <a:rPr lang="en-US" sz="1800" dirty="0" smtClean="0"/>
              <a:t>Fast: Vascular access in seconds</a:t>
            </a:r>
          </a:p>
          <a:p>
            <a:pPr>
              <a:buFont typeface="Wingdings" panose="05000000000000000000" pitchFamily="2" charset="2"/>
              <a:buChar char="ü"/>
            </a:pPr>
            <a:r>
              <a:rPr lang="en-US" sz="1800" dirty="0" smtClean="0"/>
              <a:t>Efficient: 97% first-attempt success rate</a:t>
            </a:r>
          </a:p>
          <a:p>
            <a:pPr>
              <a:buFont typeface="Wingdings" panose="05000000000000000000" pitchFamily="2" charset="2"/>
              <a:buChar char="ü"/>
            </a:pPr>
            <a:r>
              <a:rPr lang="en-US" sz="1800" dirty="0" smtClean="0"/>
              <a:t>Versatile: Can be placed by any qualified healthcare provider</a:t>
            </a:r>
          </a:p>
          <a:p>
            <a:pPr>
              <a:buFont typeface="Wingdings" panose="05000000000000000000" pitchFamily="2" charset="2"/>
              <a:buChar char="ü"/>
            </a:pPr>
            <a:r>
              <a:rPr lang="en-US" sz="1800" dirty="0" smtClean="0"/>
              <a:t>Convenient: Requires no additional equipment or resources</a:t>
            </a:r>
            <a:endParaRPr lang="en-US" sz="1800" dirty="0"/>
          </a:p>
          <a:p>
            <a:pPr marL="685800" lvl="3" indent="0">
              <a:buNone/>
            </a:pPr>
            <a:endParaRPr lang="en-US" dirty="0"/>
          </a:p>
        </p:txBody>
      </p:sp>
    </p:spTree>
    <p:extLst>
      <p:ext uri="{BB962C8B-B14F-4D97-AF65-F5344CB8AC3E}">
        <p14:creationId xmlns:p14="http://schemas.microsoft.com/office/powerpoint/2010/main" val="25247663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b="1" dirty="0" smtClean="0"/>
              <a:t>Difficult Vascular Access Options</a:t>
            </a:r>
            <a:endParaRPr lang="en-US" b="1" dirty="0"/>
          </a:p>
        </p:txBody>
      </p:sp>
      <p:graphicFrame>
        <p:nvGraphicFramePr>
          <p:cNvPr id="2" name="Diagram 1"/>
          <p:cNvGraphicFramePr/>
          <p:nvPr>
            <p:extLst>
              <p:ext uri="{D42A27DB-BD31-4B8C-83A1-F6EECF244321}">
                <p14:modId xmlns:p14="http://schemas.microsoft.com/office/powerpoint/2010/main" val="2613648195"/>
              </p:ext>
            </p:extLst>
          </p:nvPr>
        </p:nvGraphicFramePr>
        <p:xfrm>
          <a:off x="0" y="1143000"/>
          <a:ext cx="91440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Hexagon 2"/>
          <p:cNvSpPr/>
          <p:nvPr/>
        </p:nvSpPr>
        <p:spPr>
          <a:xfrm>
            <a:off x="570876" y="1591290"/>
            <a:ext cx="1060704" cy="914400"/>
          </a:xfrm>
          <a:prstGeom prst="hexagon">
            <a:avLst/>
          </a:prstGeom>
          <a:solidFill>
            <a:srgbClr val="D3DFED"/>
          </a:solidFill>
          <a:ln w="15875">
            <a:solidFill>
              <a:srgbClr val="3746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374673"/>
                </a:solidFill>
              </a:rPr>
              <a:t>Time</a:t>
            </a:r>
            <a:endParaRPr lang="en-US" dirty="0">
              <a:solidFill>
                <a:srgbClr val="374673"/>
              </a:solidFill>
            </a:endParaRPr>
          </a:p>
        </p:txBody>
      </p:sp>
      <p:sp>
        <p:nvSpPr>
          <p:cNvPr id="5" name="Hexagon 4"/>
          <p:cNvSpPr/>
          <p:nvPr/>
        </p:nvSpPr>
        <p:spPr>
          <a:xfrm>
            <a:off x="7546848" y="4961910"/>
            <a:ext cx="1060704" cy="914400"/>
          </a:xfrm>
          <a:prstGeom prst="hexagon">
            <a:avLst/>
          </a:prstGeom>
          <a:solidFill>
            <a:srgbClr val="D3DFED"/>
          </a:solidFill>
          <a:ln w="15875">
            <a:solidFill>
              <a:srgbClr val="3746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374673"/>
                </a:solidFill>
              </a:rPr>
              <a:t>Risk</a:t>
            </a:r>
            <a:endParaRPr lang="en-US" dirty="0">
              <a:solidFill>
                <a:srgbClr val="374673"/>
              </a:solidFill>
            </a:endParaRPr>
          </a:p>
        </p:txBody>
      </p:sp>
      <p:sp>
        <p:nvSpPr>
          <p:cNvPr id="6" name="Hexagon 5"/>
          <p:cNvSpPr/>
          <p:nvPr/>
        </p:nvSpPr>
        <p:spPr>
          <a:xfrm>
            <a:off x="569914" y="4961910"/>
            <a:ext cx="1060704" cy="914400"/>
          </a:xfrm>
          <a:prstGeom prst="hexagon">
            <a:avLst/>
          </a:prstGeom>
          <a:solidFill>
            <a:srgbClr val="D3DFED"/>
          </a:solidFill>
          <a:ln w="15875">
            <a:solidFill>
              <a:srgbClr val="3746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374673"/>
                </a:solidFill>
              </a:rPr>
              <a:t>Cost</a:t>
            </a:r>
            <a:endParaRPr lang="en-US" dirty="0">
              <a:solidFill>
                <a:srgbClr val="374673"/>
              </a:solidFill>
            </a:endParaRPr>
          </a:p>
        </p:txBody>
      </p:sp>
      <p:sp>
        <p:nvSpPr>
          <p:cNvPr id="8" name="Hexagon 7"/>
          <p:cNvSpPr/>
          <p:nvPr/>
        </p:nvSpPr>
        <p:spPr>
          <a:xfrm>
            <a:off x="7546848" y="1591290"/>
            <a:ext cx="1060704" cy="914400"/>
          </a:xfrm>
          <a:prstGeom prst="hexagon">
            <a:avLst/>
          </a:prstGeom>
          <a:solidFill>
            <a:srgbClr val="D3DFED"/>
          </a:solidFill>
          <a:ln w="15875">
            <a:solidFill>
              <a:srgbClr val="3746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374673"/>
                </a:solidFill>
              </a:rPr>
              <a:t>Skill</a:t>
            </a:r>
            <a:endParaRPr lang="en-US" sz="1600" dirty="0">
              <a:solidFill>
                <a:srgbClr val="374673"/>
              </a:solidFill>
            </a:endParaRPr>
          </a:p>
        </p:txBody>
      </p:sp>
    </p:spTree>
    <p:extLst>
      <p:ext uri="{BB962C8B-B14F-4D97-AF65-F5344CB8AC3E}">
        <p14:creationId xmlns:p14="http://schemas.microsoft.com/office/powerpoint/2010/main" val="8062737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eleflex Brand">
      <a:dk1>
        <a:sysClr val="windowText" lastClr="000000"/>
      </a:dk1>
      <a:lt1>
        <a:sysClr val="window" lastClr="FFFFFF"/>
      </a:lt1>
      <a:dk2>
        <a:srgbClr val="013073"/>
      </a:dk2>
      <a:lt2>
        <a:srgbClr val="808080"/>
      </a:lt2>
      <a:accent1>
        <a:srgbClr val="7499C6"/>
      </a:accent1>
      <a:accent2>
        <a:srgbClr val="009877"/>
      </a:accent2>
      <a:accent3>
        <a:srgbClr val="7473A9"/>
      </a:accent3>
      <a:accent4>
        <a:srgbClr val="FFFFFF"/>
      </a:accent4>
      <a:accent5>
        <a:srgbClr val="FFA300"/>
      </a:accent5>
      <a:accent6>
        <a:srgbClr val="B42C33"/>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7783</TotalTime>
  <Words>7683</Words>
  <Application>Microsoft Office PowerPoint</Application>
  <PresentationFormat>On-screen Show (4:3)</PresentationFormat>
  <Paragraphs>611</Paragraphs>
  <Slides>31</Slides>
  <Notes>31</Notes>
  <HiddenSlides>0</HiddenSlides>
  <MMClips>5</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Clinical Principles of Intraosseous Vascular Access  ARROW® EZ-IO® Intraosseous Vascular Access System</vt:lpstr>
      <vt:lpstr>Disclosure</vt:lpstr>
      <vt:lpstr>Indications &amp; Contraindications</vt:lpstr>
      <vt:lpstr>Intraosseous Vascular Access History</vt:lpstr>
      <vt:lpstr>Organizational Support</vt:lpstr>
      <vt:lpstr>Publications</vt:lpstr>
      <vt:lpstr>Who Can Utilize The ARROW® EZ-IO® Vascular Access System?</vt:lpstr>
      <vt:lpstr>When Can The ARROW® EZ-IO® Vascular Access System Be Used?</vt:lpstr>
      <vt:lpstr>Difficult Vascular Access Options</vt:lpstr>
      <vt:lpstr>Anatomy and Physiology</vt:lpstr>
      <vt:lpstr>Real-time Fluoroscopy – Human Model</vt:lpstr>
      <vt:lpstr>Site Selection</vt:lpstr>
      <vt:lpstr>Proximal Humerus Site Identification </vt:lpstr>
      <vt:lpstr>Insertion Angle</vt:lpstr>
      <vt:lpstr>Proximal Tibia Site Identification</vt:lpstr>
      <vt:lpstr>Distal Tibia Site Identification</vt:lpstr>
      <vt:lpstr>Distal Femur Site Identification - Pediatrics</vt:lpstr>
      <vt:lpstr>ARROW® EZ-IO® Needle Set Selection</vt:lpstr>
      <vt:lpstr>Needle Set Selection</vt:lpstr>
      <vt:lpstr>Technique</vt:lpstr>
      <vt:lpstr>Prepare Supplies</vt:lpstr>
      <vt:lpstr>Insertion Technique</vt:lpstr>
      <vt:lpstr>Insertion Completion</vt:lpstr>
      <vt:lpstr>Rapid Normal Saline Flush</vt:lpstr>
      <vt:lpstr>Infusion &amp; Medications</vt:lpstr>
      <vt:lpstr>Pain Management</vt:lpstr>
      <vt:lpstr>Assessment/Documentation</vt:lpstr>
      <vt:lpstr>ARROW® EZ-IO® Catheter Removal</vt:lpstr>
      <vt:lpstr>EZ-IO® Driver</vt:lpstr>
      <vt:lpstr>Connect With Us</vt:lpstr>
      <vt:lpstr>THANK YOU </vt:lpstr>
    </vt:vector>
  </TitlesOfParts>
  <Company>Teleflex,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Davis, Ann</dc:creator>
  <cp:lastModifiedBy>baseuser</cp:lastModifiedBy>
  <cp:revision>281</cp:revision>
  <cp:lastPrinted>2014-08-11T12:37:15Z</cp:lastPrinted>
  <dcterms:created xsi:type="dcterms:W3CDTF">2013-02-15T16:11:23Z</dcterms:created>
  <dcterms:modified xsi:type="dcterms:W3CDTF">2015-05-20T18:59:00Z</dcterms:modified>
</cp:coreProperties>
</file>